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 id="2147483679" r:id="rId4"/>
  </p:sldMasterIdLst>
  <p:notesMasterIdLst>
    <p:notesMasterId r:id="rId67"/>
  </p:notesMasterIdLst>
  <p:sldIdLst>
    <p:sldId id="264" r:id="rId5"/>
    <p:sldId id="261" r:id="rId6"/>
    <p:sldId id="322" r:id="rId7"/>
    <p:sldId id="260" r:id="rId8"/>
    <p:sldId id="266" r:id="rId9"/>
    <p:sldId id="259" r:id="rId10"/>
    <p:sldId id="330" r:id="rId11"/>
    <p:sldId id="323" r:id="rId12"/>
    <p:sldId id="332" r:id="rId13"/>
    <p:sldId id="333" r:id="rId14"/>
    <p:sldId id="325" r:id="rId15"/>
    <p:sldId id="326" r:id="rId16"/>
    <p:sldId id="334" r:id="rId17"/>
    <p:sldId id="327" r:id="rId18"/>
    <p:sldId id="274" r:id="rId19"/>
    <p:sldId id="335" r:id="rId20"/>
    <p:sldId id="321" r:id="rId21"/>
    <p:sldId id="336" r:id="rId22"/>
    <p:sldId id="276" r:id="rId23"/>
    <p:sldId id="277" r:id="rId24"/>
    <p:sldId id="278" r:id="rId25"/>
    <p:sldId id="32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0" r:id="rId48"/>
    <p:sldId id="302" r:id="rId49"/>
    <p:sldId id="303" r:id="rId50"/>
    <p:sldId id="304" r:id="rId51"/>
    <p:sldId id="329" r:id="rId52"/>
    <p:sldId id="305" r:id="rId53"/>
    <p:sldId id="306" r:id="rId54"/>
    <p:sldId id="307" r:id="rId55"/>
    <p:sldId id="317" r:id="rId56"/>
    <p:sldId id="308" r:id="rId57"/>
    <p:sldId id="309" r:id="rId58"/>
    <p:sldId id="310" r:id="rId59"/>
    <p:sldId id="311" r:id="rId60"/>
    <p:sldId id="312" r:id="rId61"/>
    <p:sldId id="318" r:id="rId62"/>
    <p:sldId id="313" r:id="rId63"/>
    <p:sldId id="314" r:id="rId64"/>
    <p:sldId id="320" r:id="rId65"/>
    <p:sldId id="31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432"/>
    <a:srgbClr val="A40A66"/>
    <a:srgbClr val="EE7202"/>
    <a:srgbClr val="5B9BD5"/>
    <a:srgbClr val="E94F36"/>
    <a:srgbClr val="3F2B56"/>
    <a:srgbClr val="0085AC"/>
    <a:srgbClr val="592C82"/>
    <a:srgbClr val="AB90B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1" autoAdjust="0"/>
    <p:restoredTop sz="95799" autoAdjust="0"/>
  </p:normalViewPr>
  <p:slideViewPr>
    <p:cSldViewPr snapToGrid="0">
      <p:cViewPr varScale="1">
        <p:scale>
          <a:sx n="107" d="100"/>
          <a:sy n="107" d="100"/>
        </p:scale>
        <p:origin x="144" y="1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FAD1D-6C85-481C-B3B4-2265CFDF3669}" type="datetimeFigureOut">
              <a:rPr lang="en-AU" smtClean="0"/>
              <a:t>18/01/2023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6113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anchor="ctr">
            <a:noAutofit/>
          </a:bodyPr>
          <a:lstStyle>
            <a:lvl1pPr algn="ctr">
              <a:defRPr>
                <a:solidFill>
                  <a:srgbClr val="A40A66"/>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solidFill>
                  <a:srgbClr val="A40A66"/>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A40A66"/>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A40A66"/>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ts val="47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ts val="4700"/>
              </a:lnSpc>
              <a:defRPr sz="4200">
                <a:solidFill>
                  <a:srgbClr val="A40A66"/>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7280"/>
            <a:ext cx="12192000" cy="576072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3148" y="626343"/>
            <a:ext cx="2399427" cy="252000"/>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ts val="6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A40A66"/>
                </a:solidFill>
              </a:defRPr>
            </a:lvl1pPr>
            <a:lvl2pPr>
              <a:defRPr>
                <a:solidFill>
                  <a:srgbClr val="A40A66"/>
                </a:solidFill>
              </a:defRPr>
            </a:lvl2pPr>
            <a:lvl3pPr>
              <a:defRPr>
                <a:solidFill>
                  <a:srgbClr val="A40A66"/>
                </a:solidFill>
              </a:defRPr>
            </a:lvl3pPr>
            <a:lvl4pPr>
              <a:defRPr>
                <a:solidFill>
                  <a:srgbClr val="A40A66"/>
                </a:solidFill>
              </a:defRPr>
            </a:lvl4pPr>
            <a:lvl5pPr>
              <a:defRPr>
                <a:solidFill>
                  <a:srgbClr val="A40A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3pPr>
              <a:lnSpc>
                <a:spcPts val="1600"/>
              </a:lnSpc>
              <a:defRPr/>
            </a:lvl3pPr>
            <a:lvl4pPr>
              <a:lnSpc>
                <a:spcPts val="1600"/>
              </a:lnSpc>
              <a:defRPr/>
            </a:lvl4pPr>
            <a:lvl5pPr>
              <a:lnSpc>
                <a:spcPts val="16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40A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bg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ts val="47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bg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chemeClr val="bg1"/>
        </a:buClr>
        <a:buFont typeface="Arial" panose="020B0604020202020204" pitchFamily="34" charset="0"/>
        <a:buChar char="•"/>
        <a:tabLst>
          <a:tab pos="0" algn="l"/>
          <a:tab pos="180000" algn="l"/>
          <a:tab pos="360000" algn="l"/>
          <a:tab pos="540000" algn="l"/>
          <a:tab pos="720000" algn="l"/>
          <a:tab pos="900000" algn="l"/>
        </a:tabLst>
        <a:defRPr sz="1350" kern="1200">
          <a:solidFill>
            <a:schemeClr val="bg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ts val="1600"/>
        </a:lnSpc>
        <a:spcBef>
          <a:spcPts val="0"/>
        </a:spcBef>
        <a:spcAft>
          <a:spcPts val="1000"/>
        </a:spcAft>
        <a:buClr>
          <a:srgbClr val="A40A66"/>
        </a:buClr>
        <a:buFont typeface="+mj-lt"/>
        <a:buAutoNum type="arabicPeriod"/>
        <a:tabLst>
          <a:tab pos="0" algn="l"/>
          <a:tab pos="180000" algn="l"/>
          <a:tab pos="360000" algn="l"/>
          <a:tab pos="540000" algn="l"/>
          <a:tab pos="720000" algn="l"/>
          <a:tab pos="900000" algn="l"/>
        </a:tabLst>
        <a:defRPr sz="1350" b="0" kern="1200">
          <a:solidFill>
            <a:srgbClr val="A40A66"/>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ts val="1600"/>
        </a:lnSpc>
        <a:spcBef>
          <a:spcPts val="500"/>
        </a:spcBef>
        <a:spcAft>
          <a:spcPts val="1000"/>
        </a:spcAft>
        <a:buClr>
          <a:srgbClr val="592C82"/>
        </a:buClr>
        <a:buFont typeface="+mj-lt"/>
        <a:buNone/>
        <a:defRPr sz="1350" b="0" kern="1200">
          <a:solidFill>
            <a:srgbClr val="592C82"/>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wa.edu.au/gifted-and-talented"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wa.edu.au/key-dates-and-application-guidelines?redirect=%2Fgifted-and-talented"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VVuF8mV66s&amp;t=1s" TargetMode="External"/><Relationship Id="rId2" Type="http://schemas.openxmlformats.org/officeDocument/2006/relationships/hyperlink" Target="https://www.youtube.com/watch?v=QVjgvB0uhMc&amp;t=18s" TargetMode="External"/><Relationship Id="rId1" Type="http://schemas.openxmlformats.org/officeDocument/2006/relationships/slideLayout" Target="../slideLayouts/slideLayout8.xml"/><Relationship Id="rId4" Type="http://schemas.openxmlformats.org/officeDocument/2006/relationships/hyperlink" Target="https://www.youtube.com/watch?v=sB1_FwMgQn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hyperlink" Target="https://www.education.wa.edu.au/key-dates-and-application-guidelines?redirect=%2Fgifted-and-talented" TargetMode="External"/><Relationship Id="rId3" Type="http://schemas.openxmlformats.org/officeDocument/2006/relationships/image" Target="../media/image29.png"/><Relationship Id="rId7" Type="http://schemas.openxmlformats.org/officeDocument/2006/relationships/hyperlink" Target="https://www.education.wa.edu.au/en/adjusted-conditions-and-exemptions" TargetMode="External"/><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image" Target="../media/image39.JPG"/><Relationship Id="rId1" Type="http://schemas.openxmlformats.org/officeDocument/2006/relationships/slideLayout" Target="../slideLayouts/slideLayout8.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hyperlink" Target="mailto:gtsu@education.wa.edu.au" TargetMode="External"/><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zVVuF8mV66s"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www.education.wa.edu.au/specialistprograms"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hyperlink" Target="http://www.education.wa.edu.au/giftedandtalented"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2530" y="3359709"/>
            <a:ext cx="4998011" cy="1238566"/>
          </a:xfrm>
        </p:spPr>
        <p:txBody>
          <a:bodyPr/>
          <a:lstStyle/>
          <a:p>
            <a:pPr>
              <a:lnSpc>
                <a:spcPts val="3500"/>
              </a:lnSpc>
            </a:pPr>
            <a:r>
              <a:rPr lang="en-AU" sz="2800" dirty="0"/>
              <a:t>Gifted and Talented Secondary Selective Entrance programs</a:t>
            </a:r>
            <a:br>
              <a:rPr lang="en-AU" sz="2800" dirty="0"/>
            </a:br>
            <a:br>
              <a:rPr lang="en-AU" sz="2800" dirty="0"/>
            </a:br>
            <a:r>
              <a:rPr lang="en-AU" sz="2400" dirty="0"/>
              <a:t>Parent information evening </a:t>
            </a:r>
            <a:br>
              <a:rPr lang="en-AU" sz="2400" dirty="0"/>
            </a:br>
            <a:r>
              <a:rPr lang="en-AU" sz="2400" dirty="0"/>
              <a:t>for </a:t>
            </a:r>
            <a:r>
              <a:rPr lang="en-AU" sz="2400"/>
              <a:t>the 2024 </a:t>
            </a:r>
            <a:r>
              <a:rPr lang="en-AU" sz="2400" dirty="0"/>
              <a:t>intake</a:t>
            </a:r>
          </a:p>
        </p:txBody>
      </p:sp>
      <p:sp>
        <p:nvSpPr>
          <p:cNvPr id="6" name="TextBox 5">
            <a:extLst>
              <a:ext uri="{FF2B5EF4-FFF2-40B4-BE49-F238E27FC236}">
                <a16:creationId xmlns:a16="http://schemas.microsoft.com/office/drawing/2014/main" id="{382B7B4B-E736-438E-9D22-C2F7234A8DEC}"/>
              </a:ext>
            </a:extLst>
          </p:cNvPr>
          <p:cNvSpPr txBox="1"/>
          <p:nvPr/>
        </p:nvSpPr>
        <p:spPr>
          <a:xfrm>
            <a:off x="7561802" y="6066942"/>
            <a:ext cx="3080780" cy="307777"/>
          </a:xfrm>
          <a:prstGeom prst="rect">
            <a:avLst/>
          </a:prstGeom>
          <a:noFill/>
        </p:spPr>
        <p:txBody>
          <a:bodyPr wrap="none" rtlCol="0">
            <a:spAutoFit/>
          </a:bodyPr>
          <a:lstStyle/>
          <a:p>
            <a:r>
              <a:rPr lang="en-AU" sz="1400" b="1" dirty="0">
                <a:solidFill>
                  <a:schemeClr val="bg1"/>
                </a:solidFill>
                <a:latin typeface="Arial" panose="020B0604020202020204" pitchFamily="34" charset="0"/>
                <a:cs typeface="Arial" panose="020B0604020202020204" pitchFamily="34" charset="0"/>
              </a:rPr>
              <a:t>Gifted and Talented Selection Unit</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Arts programs</a:t>
            </a:r>
          </a:p>
        </p:txBody>
      </p:sp>
      <p:sp>
        <p:nvSpPr>
          <p:cNvPr id="6" name="TextBox 5"/>
          <p:cNvSpPr txBox="1"/>
          <p:nvPr/>
        </p:nvSpPr>
        <p:spPr>
          <a:xfrm>
            <a:off x="1819838" y="1469660"/>
            <a:ext cx="7530660" cy="2831544"/>
          </a:xfrm>
          <a:prstGeom prst="rect">
            <a:avLst/>
          </a:prstGeom>
          <a:noFill/>
        </p:spPr>
        <p:txBody>
          <a:bodyPr wrap="square" rtlCol="0">
            <a:spAutoFit/>
          </a:bodyPr>
          <a:lstStyle/>
          <a:p>
            <a:endParaRPr lang="en-AU" sz="3200" b="1" dirty="0"/>
          </a:p>
          <a:p>
            <a:pPr marL="514350" indent="-514350">
              <a:buFont typeface="+mj-lt"/>
              <a:buAutoNum type="arabicPeriod"/>
            </a:pPr>
            <a:r>
              <a:rPr lang="en-AU" sz="3200" b="1" dirty="0"/>
              <a:t>Arts college</a:t>
            </a:r>
          </a:p>
          <a:p>
            <a:pPr marL="342900" indent="-342900">
              <a:buFont typeface="+mj-lt"/>
              <a:buAutoNum type="arabicPeriod"/>
            </a:pPr>
            <a:endParaRPr lang="en-AU" sz="3200" b="1" dirty="0"/>
          </a:p>
          <a:p>
            <a:pPr marL="342900" indent="-342900">
              <a:buFont typeface="+mj-lt"/>
              <a:buAutoNum type="arabicPeriod"/>
            </a:pPr>
            <a:r>
              <a:rPr lang="en-AU" sz="3200" b="1" dirty="0"/>
              <a:t> Partially selective schools</a:t>
            </a:r>
          </a:p>
          <a:p>
            <a:pPr marL="342900" indent="-342900">
              <a:buFont typeface="+mj-lt"/>
              <a:buAutoNum type="arabicPeriod"/>
            </a:pPr>
            <a:endParaRPr lang="en-AU" sz="3200" b="1" dirty="0"/>
          </a:p>
          <a:p>
            <a:pPr>
              <a:spcAft>
                <a:spcPts val="1200"/>
              </a:spcAft>
            </a:pPr>
            <a:endParaRPr lang="en-AU" dirty="0"/>
          </a:p>
        </p:txBody>
      </p:sp>
    </p:spTree>
    <p:extLst>
      <p:ext uri="{BB962C8B-B14F-4D97-AF65-F5344CB8AC3E}">
        <p14:creationId xmlns:p14="http://schemas.microsoft.com/office/powerpoint/2010/main" val="10305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Arts programs – arts college</a:t>
            </a:r>
          </a:p>
        </p:txBody>
      </p:sp>
      <p:sp>
        <p:nvSpPr>
          <p:cNvPr id="6" name="TextBox 5"/>
          <p:cNvSpPr txBox="1"/>
          <p:nvPr/>
        </p:nvSpPr>
        <p:spPr>
          <a:xfrm>
            <a:off x="1389994" y="1187736"/>
            <a:ext cx="9412012" cy="5503045"/>
          </a:xfrm>
          <a:prstGeom prst="rect">
            <a:avLst/>
          </a:prstGeom>
          <a:noFill/>
        </p:spPr>
        <p:txBody>
          <a:bodyPr wrap="square" rtlCol="0">
            <a:spAutoFit/>
          </a:bodyPr>
          <a:lstStyle/>
          <a:p>
            <a:pPr>
              <a:spcAft>
                <a:spcPts val="600"/>
              </a:spcAft>
            </a:pPr>
            <a:r>
              <a:rPr lang="en-AU" b="1" dirty="0"/>
              <a:t>John Curtin College of the Arts</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Up to 240 places at the start of Year 7 </a:t>
            </a:r>
            <a:r>
              <a:rPr lang="en-AU" dirty="0"/>
              <a:t>across six arts programs</a:t>
            </a:r>
            <a:r>
              <a:rPr lang="en-AU" sz="1800" b="0" dirty="0"/>
              <a:t>:</a:t>
            </a:r>
          </a:p>
          <a:p>
            <a:pPr marL="1200150" lvl="2" indent="-285750">
              <a:lnSpc>
                <a:spcPct val="120000"/>
              </a:lnSpc>
              <a:spcAft>
                <a:spcPts val="600"/>
              </a:spcAft>
              <a:buFont typeface="Arial" panose="020B0604020202020204" pitchFamily="34" charset="0"/>
              <a:buChar char="•"/>
            </a:pPr>
            <a:r>
              <a:rPr lang="en-AU" b="0" dirty="0"/>
              <a:t>Dance (contemporary and classical ballet) – 50 places</a:t>
            </a:r>
          </a:p>
          <a:p>
            <a:pPr marL="1200150" lvl="2" indent="-285750">
              <a:lnSpc>
                <a:spcPct val="120000"/>
              </a:lnSpc>
              <a:spcAft>
                <a:spcPts val="600"/>
              </a:spcAft>
              <a:buFont typeface="Arial" panose="020B0604020202020204" pitchFamily="34" charset="0"/>
              <a:buChar char="•"/>
            </a:pPr>
            <a:r>
              <a:rPr lang="en-AU" dirty="0"/>
              <a:t>Drama – 75 places</a:t>
            </a:r>
          </a:p>
          <a:p>
            <a:pPr marL="1200150" lvl="2" indent="-285750">
              <a:lnSpc>
                <a:spcPct val="120000"/>
              </a:lnSpc>
              <a:spcAft>
                <a:spcPts val="600"/>
              </a:spcAft>
              <a:buFont typeface="Arial" panose="020B0604020202020204" pitchFamily="34" charset="0"/>
              <a:buChar char="•"/>
            </a:pPr>
            <a:r>
              <a:rPr lang="en-AU" b="0" dirty="0"/>
              <a:t>Music Theatre – 25 places</a:t>
            </a:r>
          </a:p>
          <a:p>
            <a:pPr marL="1200150" lvl="2" indent="-285750">
              <a:lnSpc>
                <a:spcPct val="120000"/>
              </a:lnSpc>
              <a:spcAft>
                <a:spcPts val="600"/>
              </a:spcAft>
              <a:buFont typeface="Arial" panose="020B0604020202020204" pitchFamily="34" charset="0"/>
              <a:buChar char="•"/>
            </a:pPr>
            <a:r>
              <a:rPr lang="en-AU" dirty="0"/>
              <a:t>Media Arts – 25 places</a:t>
            </a:r>
          </a:p>
          <a:p>
            <a:pPr marL="1200150" lvl="2" indent="-285750">
              <a:lnSpc>
                <a:spcPct val="120000"/>
              </a:lnSpc>
              <a:spcAft>
                <a:spcPts val="600"/>
              </a:spcAft>
              <a:buFont typeface="Arial" panose="020B0604020202020204" pitchFamily="34" charset="0"/>
              <a:buChar char="•"/>
            </a:pPr>
            <a:r>
              <a:rPr lang="en-AU" b="0" dirty="0"/>
              <a:t>Visual Arts – 25 places</a:t>
            </a:r>
          </a:p>
          <a:p>
            <a:pPr marL="1200150" lvl="2" indent="-285750">
              <a:lnSpc>
                <a:spcPct val="120000"/>
              </a:lnSpc>
              <a:spcAft>
                <a:spcPts val="600"/>
              </a:spcAft>
              <a:buFont typeface="Arial" panose="020B0604020202020204" pitchFamily="34" charset="0"/>
              <a:buChar char="•"/>
            </a:pPr>
            <a:r>
              <a:rPr lang="en-AU" dirty="0"/>
              <a:t>Music – 40 places</a:t>
            </a:r>
          </a:p>
          <a:p>
            <a:pPr marL="742950" lvl="1" indent="-285750">
              <a:lnSpc>
                <a:spcPct val="120000"/>
              </a:lnSpc>
              <a:spcAft>
                <a:spcPts val="600"/>
              </a:spcAft>
              <a:buFont typeface="Arial" panose="020B0604020202020204" pitchFamily="34" charset="0"/>
              <a:buChar char="•"/>
            </a:pPr>
            <a:r>
              <a:rPr lang="en-AU" b="0" dirty="0"/>
              <a:t>Students grouped in their arts program classes</a:t>
            </a:r>
          </a:p>
          <a:p>
            <a:pPr marL="742950" lvl="1" indent="-285750">
              <a:lnSpc>
                <a:spcPct val="120000"/>
              </a:lnSpc>
              <a:spcAft>
                <a:spcPts val="600"/>
              </a:spcAft>
              <a:buFont typeface="Arial" panose="020B0604020202020204" pitchFamily="34" charset="0"/>
              <a:buChar char="•"/>
            </a:pPr>
            <a:r>
              <a:rPr lang="en-AU" dirty="0"/>
              <a:t>Small local catchment intake and Specialist Soccer program</a:t>
            </a:r>
            <a:endParaRPr lang="en-AU" b="0" dirty="0"/>
          </a:p>
          <a:p>
            <a:pPr marL="742950" lvl="1" indent="-285750">
              <a:lnSpc>
                <a:spcPct val="120000"/>
              </a:lnSpc>
              <a:spcAft>
                <a:spcPts val="600"/>
              </a:spcAft>
              <a:buFont typeface="Arial" panose="020B0604020202020204" pitchFamily="34" charset="0"/>
              <a:buChar char="•"/>
            </a:pPr>
            <a:r>
              <a:rPr lang="en-AU" dirty="0"/>
              <a:t>Testing for vacancies in Years 9, 10 and 11</a:t>
            </a:r>
          </a:p>
          <a:p>
            <a:pPr marL="742950" lvl="1" indent="-285750">
              <a:lnSpc>
                <a:spcPct val="120000"/>
              </a:lnSpc>
              <a:spcAft>
                <a:spcPts val="600"/>
              </a:spcAft>
              <a:buFont typeface="Arial" panose="020B0604020202020204" pitchFamily="34" charset="0"/>
              <a:buChar char="•"/>
            </a:pPr>
            <a:r>
              <a:rPr lang="en-AU" b="0" dirty="0"/>
              <a:t>Boarding available at City Beach Residential College</a:t>
            </a:r>
          </a:p>
          <a:p>
            <a:endParaRPr lang="en-AU" b="1" dirty="0"/>
          </a:p>
          <a:p>
            <a:pPr>
              <a:spcAft>
                <a:spcPts val="1200"/>
              </a:spcAft>
            </a:pPr>
            <a:endParaRPr lang="en-AU" dirty="0"/>
          </a:p>
        </p:txBody>
      </p:sp>
    </p:spTree>
    <p:extLst>
      <p:ext uri="{BB962C8B-B14F-4D97-AF65-F5344CB8AC3E}">
        <p14:creationId xmlns:p14="http://schemas.microsoft.com/office/powerpoint/2010/main" val="28478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Arts programs – partially selective schools</a:t>
            </a:r>
          </a:p>
        </p:txBody>
      </p:sp>
      <p:sp>
        <p:nvSpPr>
          <p:cNvPr id="6" name="TextBox 5"/>
          <p:cNvSpPr txBox="1"/>
          <p:nvPr/>
        </p:nvSpPr>
        <p:spPr>
          <a:xfrm>
            <a:off x="383628" y="1159324"/>
            <a:ext cx="3158358" cy="1431161"/>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Contemporary Dance:</a:t>
            </a:r>
          </a:p>
          <a:p>
            <a:pPr marL="285750" indent="-285750">
              <a:spcAft>
                <a:spcPts val="1200"/>
              </a:spcAft>
              <a:buFont typeface="Arial" panose="020B0604020202020204" pitchFamily="34" charset="0"/>
              <a:buChar char="•"/>
            </a:pPr>
            <a:r>
              <a:rPr lang="en-AU" dirty="0"/>
              <a:t>Hampton SHS – 32 places </a:t>
            </a:r>
            <a:endParaRPr lang="en-AU" dirty="0">
              <a:solidFill>
                <a:schemeClr val="accent2"/>
              </a:solidFill>
            </a:endParaRPr>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1229710" y="3836629"/>
            <a:ext cx="8975835" cy="23639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lgn="ctr">
              <a:lnSpc>
                <a:spcPct val="120000"/>
              </a:lnSpc>
              <a:spcBef>
                <a:spcPts val="0"/>
              </a:spcBef>
              <a:spcAft>
                <a:spcPts val="600"/>
              </a:spcAft>
            </a:pPr>
            <a:r>
              <a:rPr lang="en-AU" sz="1600" b="0" dirty="0"/>
              <a:t>Places vary depending on the program at the start of Year 7 for selected students</a:t>
            </a:r>
          </a:p>
          <a:p>
            <a:pPr marL="457200" lvl="1" algn="ctr">
              <a:lnSpc>
                <a:spcPct val="120000"/>
              </a:lnSpc>
              <a:spcBef>
                <a:spcPts val="0"/>
              </a:spcBef>
              <a:spcAft>
                <a:spcPts val="600"/>
              </a:spcAft>
            </a:pPr>
            <a:r>
              <a:rPr lang="en-AU" sz="1600" b="0" dirty="0"/>
              <a:t>Students grouped in their arts program classes</a:t>
            </a:r>
          </a:p>
          <a:p>
            <a:pPr marL="457200" lvl="1" algn="ctr">
              <a:lnSpc>
                <a:spcPct val="120000"/>
              </a:lnSpc>
              <a:spcBef>
                <a:spcPts val="0"/>
              </a:spcBef>
              <a:spcAft>
                <a:spcPts val="600"/>
              </a:spcAft>
            </a:pPr>
            <a:r>
              <a:rPr lang="en-AU" sz="1600" b="0" dirty="0"/>
              <a:t>Local intake for non-selected students</a:t>
            </a:r>
          </a:p>
          <a:p>
            <a:pPr marL="457200" lvl="1" algn="ctr">
              <a:lnSpc>
                <a:spcPct val="120000"/>
              </a:lnSpc>
              <a:spcBef>
                <a:spcPts val="0"/>
              </a:spcBef>
              <a:spcAft>
                <a:spcPts val="600"/>
              </a:spcAft>
            </a:pPr>
            <a:r>
              <a:rPr lang="en-AU" sz="1600" b="0" dirty="0"/>
              <a:t>Testing for vacancies in Years 9, 10 and 11</a:t>
            </a:r>
          </a:p>
          <a:p>
            <a:pPr marL="457200" lvl="1" algn="ctr">
              <a:lnSpc>
                <a:spcPct val="120000"/>
              </a:lnSpc>
              <a:spcBef>
                <a:spcPts val="0"/>
              </a:spcBef>
              <a:spcAft>
                <a:spcPts val="600"/>
              </a:spcAft>
            </a:pPr>
            <a:endParaRPr lang="en-AU" sz="1600" b="0" dirty="0"/>
          </a:p>
        </p:txBody>
      </p:sp>
      <p:sp>
        <p:nvSpPr>
          <p:cNvPr id="11" name="TextBox 10">
            <a:extLst>
              <a:ext uri="{FF2B5EF4-FFF2-40B4-BE49-F238E27FC236}">
                <a16:creationId xmlns:a16="http://schemas.microsoft.com/office/drawing/2014/main" id="{6477F054-8846-443C-B5D5-190EA6259641}"/>
              </a:ext>
            </a:extLst>
          </p:cNvPr>
          <p:cNvSpPr txBox="1"/>
          <p:nvPr/>
        </p:nvSpPr>
        <p:spPr>
          <a:xfrm>
            <a:off x="3941380" y="1159324"/>
            <a:ext cx="3158358" cy="1862048"/>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Music:</a:t>
            </a:r>
          </a:p>
          <a:p>
            <a:pPr marL="285750" indent="-285750">
              <a:spcAft>
                <a:spcPts val="1200"/>
              </a:spcAft>
              <a:buFont typeface="Arial" panose="020B0604020202020204" pitchFamily="34" charset="0"/>
              <a:buChar char="•"/>
            </a:pPr>
            <a:r>
              <a:rPr lang="en-AU" dirty="0"/>
              <a:t>Churchlands SHS – 50 places</a:t>
            </a:r>
          </a:p>
          <a:p>
            <a:pPr>
              <a:spcAft>
                <a:spcPts val="1200"/>
              </a:spcAft>
            </a:pPr>
            <a:r>
              <a:rPr lang="en-AU" dirty="0"/>
              <a:t> </a:t>
            </a:r>
            <a:endParaRPr lang="en-AU" dirty="0">
              <a:solidFill>
                <a:schemeClr val="accent2"/>
              </a:solidFill>
            </a:endParaRPr>
          </a:p>
          <a:p>
            <a:pPr>
              <a:spcAft>
                <a:spcPts val="1200"/>
              </a:spcAft>
            </a:pPr>
            <a:endParaRPr lang="en-AU" dirty="0"/>
          </a:p>
        </p:txBody>
      </p:sp>
      <p:sp>
        <p:nvSpPr>
          <p:cNvPr id="12" name="TextBox 11">
            <a:extLst>
              <a:ext uri="{FF2B5EF4-FFF2-40B4-BE49-F238E27FC236}">
                <a16:creationId xmlns:a16="http://schemas.microsoft.com/office/drawing/2014/main" id="{BFDDE958-7BCE-4487-8190-BF8286A1F029}"/>
              </a:ext>
            </a:extLst>
          </p:cNvPr>
          <p:cNvSpPr txBox="1"/>
          <p:nvPr/>
        </p:nvSpPr>
        <p:spPr>
          <a:xfrm>
            <a:off x="7754746" y="1175899"/>
            <a:ext cx="3158358" cy="2292935"/>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Visual Arts:</a:t>
            </a:r>
          </a:p>
          <a:p>
            <a:pPr marL="285750" indent="-285750">
              <a:spcAft>
                <a:spcPts val="1200"/>
              </a:spcAft>
              <a:buFont typeface="Arial" panose="020B0604020202020204" pitchFamily="34" charset="0"/>
              <a:buChar char="•"/>
            </a:pPr>
            <a:r>
              <a:rPr lang="en-AU" dirty="0"/>
              <a:t>Applecross SHS – 28 places</a:t>
            </a:r>
          </a:p>
          <a:p>
            <a:pPr marL="285750" indent="-285750">
              <a:spcAft>
                <a:spcPts val="1200"/>
              </a:spcAft>
              <a:buFont typeface="Arial" panose="020B0604020202020204" pitchFamily="34" charset="0"/>
              <a:buChar char="•"/>
            </a:pPr>
            <a:r>
              <a:rPr lang="en-AU" dirty="0"/>
              <a:t>Balcatta SHS – 32 places</a:t>
            </a:r>
          </a:p>
          <a:p>
            <a:pPr marL="285750" indent="-285750">
              <a:spcAft>
                <a:spcPts val="1200"/>
              </a:spcAft>
              <a:buFont typeface="Arial" panose="020B0604020202020204" pitchFamily="34" charset="0"/>
              <a:buChar char="•"/>
            </a:pPr>
            <a:r>
              <a:rPr lang="en-AU" dirty="0"/>
              <a:t>Kalamunda SHS - 32 places</a:t>
            </a:r>
            <a:endParaRPr lang="en-AU" dirty="0">
              <a:solidFill>
                <a:schemeClr val="accent2"/>
              </a:solidFill>
            </a:endParaRPr>
          </a:p>
          <a:p>
            <a:pPr>
              <a:spcAft>
                <a:spcPts val="1200"/>
              </a:spcAft>
            </a:pPr>
            <a:endParaRPr lang="en-AU" dirty="0"/>
          </a:p>
        </p:txBody>
      </p:sp>
    </p:spTree>
    <p:extLst>
      <p:ext uri="{BB962C8B-B14F-4D97-AF65-F5344CB8AC3E}">
        <p14:creationId xmlns:p14="http://schemas.microsoft.com/office/powerpoint/2010/main" val="10502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additive="base">
                                        <p:cTn id="4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Languages programs</a:t>
            </a:r>
          </a:p>
        </p:txBody>
      </p:sp>
      <p:sp>
        <p:nvSpPr>
          <p:cNvPr id="6" name="TextBox 5"/>
          <p:cNvSpPr txBox="1"/>
          <p:nvPr/>
        </p:nvSpPr>
        <p:spPr>
          <a:xfrm>
            <a:off x="1819838" y="1469660"/>
            <a:ext cx="7530660" cy="2339102"/>
          </a:xfrm>
          <a:prstGeom prst="rect">
            <a:avLst/>
          </a:prstGeom>
          <a:noFill/>
        </p:spPr>
        <p:txBody>
          <a:bodyPr wrap="square" rtlCol="0">
            <a:spAutoFit/>
          </a:bodyPr>
          <a:lstStyle/>
          <a:p>
            <a:endParaRPr lang="en-AU" sz="3200" b="1" dirty="0"/>
          </a:p>
          <a:p>
            <a:pPr marL="342900" indent="-342900">
              <a:buFont typeface="+mj-lt"/>
              <a:buAutoNum type="arabicPeriod"/>
            </a:pPr>
            <a:endParaRPr lang="en-AU" sz="3200" b="1" dirty="0"/>
          </a:p>
          <a:p>
            <a:pPr marL="342900" indent="-342900">
              <a:buFont typeface="+mj-lt"/>
              <a:buAutoNum type="arabicPeriod"/>
            </a:pPr>
            <a:r>
              <a:rPr lang="en-AU" sz="3200" b="1" dirty="0"/>
              <a:t> Partially selective schools</a:t>
            </a:r>
          </a:p>
          <a:p>
            <a:pPr marL="342900" indent="-342900">
              <a:buFont typeface="+mj-lt"/>
              <a:buAutoNum type="arabicPeriod"/>
            </a:pPr>
            <a:endParaRPr lang="en-AU" sz="3200" b="1" dirty="0"/>
          </a:p>
          <a:p>
            <a:pPr>
              <a:spcAft>
                <a:spcPts val="1200"/>
              </a:spcAft>
            </a:pPr>
            <a:endParaRPr lang="en-AU" dirty="0"/>
          </a:p>
        </p:txBody>
      </p:sp>
    </p:spTree>
    <p:extLst>
      <p:ext uri="{BB962C8B-B14F-4D97-AF65-F5344CB8AC3E}">
        <p14:creationId xmlns:p14="http://schemas.microsoft.com/office/powerpoint/2010/main" val="208763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Languages programs – partially selective schools</a:t>
            </a:r>
          </a:p>
        </p:txBody>
      </p:sp>
      <p:sp>
        <p:nvSpPr>
          <p:cNvPr id="6" name="TextBox 5"/>
          <p:cNvSpPr txBox="1"/>
          <p:nvPr/>
        </p:nvSpPr>
        <p:spPr>
          <a:xfrm>
            <a:off x="6019583" y="940977"/>
            <a:ext cx="3158358" cy="2292935"/>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Mount Lawley SHS:</a:t>
            </a:r>
          </a:p>
          <a:p>
            <a:pPr marL="285750" indent="-285750">
              <a:spcAft>
                <a:spcPts val="1200"/>
              </a:spcAft>
              <a:buFont typeface="Arial" panose="020B0604020202020204" pitchFamily="34" charset="0"/>
              <a:buChar char="•"/>
            </a:pPr>
            <a:r>
              <a:rPr lang="en-AU" dirty="0"/>
              <a:t>Chinese (Mandarin)</a:t>
            </a:r>
          </a:p>
          <a:p>
            <a:pPr marL="285750" indent="-285750">
              <a:spcAft>
                <a:spcPts val="1200"/>
              </a:spcAft>
              <a:buFont typeface="Arial" panose="020B0604020202020204" pitchFamily="34" charset="0"/>
              <a:buChar char="•"/>
            </a:pPr>
            <a:r>
              <a:rPr lang="en-AU" dirty="0"/>
              <a:t>Italian</a:t>
            </a:r>
          </a:p>
          <a:p>
            <a:pPr marL="285750" indent="-285750">
              <a:spcAft>
                <a:spcPts val="1200"/>
              </a:spcAft>
              <a:buFont typeface="Arial" panose="020B0604020202020204" pitchFamily="34" charset="0"/>
              <a:buChar char="•"/>
            </a:pPr>
            <a:r>
              <a:rPr lang="en-AU" dirty="0"/>
              <a:t>32 combined places</a:t>
            </a:r>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1116723" y="4181866"/>
            <a:ext cx="8975835" cy="23639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lgn="ctr">
              <a:lnSpc>
                <a:spcPct val="120000"/>
              </a:lnSpc>
              <a:spcBef>
                <a:spcPts val="0"/>
              </a:spcBef>
              <a:spcAft>
                <a:spcPts val="600"/>
              </a:spcAft>
            </a:pPr>
            <a:endParaRPr lang="en-AU" sz="1600" b="0" dirty="0"/>
          </a:p>
          <a:p>
            <a:pPr marL="457200" lvl="1" algn="ctr">
              <a:lnSpc>
                <a:spcPct val="120000"/>
              </a:lnSpc>
              <a:spcBef>
                <a:spcPts val="0"/>
              </a:spcBef>
              <a:spcAft>
                <a:spcPts val="600"/>
              </a:spcAft>
            </a:pPr>
            <a:r>
              <a:rPr lang="en-AU" sz="1600" b="0" dirty="0"/>
              <a:t>Students grouped in their languages program classes</a:t>
            </a:r>
          </a:p>
          <a:p>
            <a:pPr marL="457200" lvl="1" algn="ctr">
              <a:lnSpc>
                <a:spcPct val="120000"/>
              </a:lnSpc>
              <a:spcBef>
                <a:spcPts val="0"/>
              </a:spcBef>
              <a:spcAft>
                <a:spcPts val="600"/>
              </a:spcAft>
            </a:pPr>
            <a:r>
              <a:rPr lang="en-AU" sz="1600" b="0" dirty="0"/>
              <a:t>Local intake for non-selected students</a:t>
            </a:r>
          </a:p>
          <a:p>
            <a:pPr marL="457200" lvl="1" algn="ctr">
              <a:lnSpc>
                <a:spcPct val="120000"/>
              </a:lnSpc>
              <a:spcBef>
                <a:spcPts val="0"/>
              </a:spcBef>
              <a:spcAft>
                <a:spcPts val="600"/>
              </a:spcAft>
            </a:pPr>
            <a:r>
              <a:rPr lang="en-AU" sz="1600" b="0" dirty="0"/>
              <a:t>Testing for vacancies in Years 9 and 10 – must have specific language experience</a:t>
            </a:r>
          </a:p>
          <a:p>
            <a:pPr marL="457200" lvl="1" algn="ctr">
              <a:lnSpc>
                <a:spcPct val="120000"/>
              </a:lnSpc>
              <a:spcBef>
                <a:spcPts val="0"/>
              </a:spcBef>
              <a:spcAft>
                <a:spcPts val="600"/>
              </a:spcAft>
            </a:pPr>
            <a:endParaRPr lang="en-AU" sz="1600" b="0" dirty="0"/>
          </a:p>
        </p:txBody>
      </p:sp>
      <p:sp>
        <p:nvSpPr>
          <p:cNvPr id="11" name="TextBox 10">
            <a:extLst>
              <a:ext uri="{FF2B5EF4-FFF2-40B4-BE49-F238E27FC236}">
                <a16:creationId xmlns:a16="http://schemas.microsoft.com/office/drawing/2014/main" id="{6477F054-8846-443C-B5D5-190EA6259641}"/>
              </a:ext>
            </a:extLst>
          </p:cNvPr>
          <p:cNvSpPr txBox="1"/>
          <p:nvPr/>
        </p:nvSpPr>
        <p:spPr>
          <a:xfrm>
            <a:off x="1911973" y="945240"/>
            <a:ext cx="3158358" cy="3585597"/>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Rossmoyne SHS:</a:t>
            </a:r>
          </a:p>
          <a:p>
            <a:pPr marL="285750" indent="-285750">
              <a:spcAft>
                <a:spcPts val="1200"/>
              </a:spcAft>
              <a:buFont typeface="Arial" panose="020B0604020202020204" pitchFamily="34" charset="0"/>
              <a:buChar char="•"/>
            </a:pPr>
            <a:r>
              <a:rPr lang="en-AU" dirty="0"/>
              <a:t>Chinese (Mandarin)</a:t>
            </a:r>
          </a:p>
          <a:p>
            <a:pPr marL="285750" indent="-285750">
              <a:spcAft>
                <a:spcPts val="1200"/>
              </a:spcAft>
              <a:buFont typeface="Arial" panose="020B0604020202020204" pitchFamily="34" charset="0"/>
              <a:buChar char="•"/>
            </a:pPr>
            <a:r>
              <a:rPr lang="en-AU" dirty="0"/>
              <a:t>French</a:t>
            </a:r>
          </a:p>
          <a:p>
            <a:pPr marL="285750" indent="-285750">
              <a:spcAft>
                <a:spcPts val="1200"/>
              </a:spcAft>
              <a:buFont typeface="Arial" panose="020B0604020202020204" pitchFamily="34" charset="0"/>
              <a:buChar char="•"/>
            </a:pPr>
            <a:r>
              <a:rPr lang="en-AU" dirty="0"/>
              <a:t>German</a:t>
            </a:r>
          </a:p>
          <a:p>
            <a:pPr marL="285750" indent="-285750">
              <a:spcAft>
                <a:spcPts val="1200"/>
              </a:spcAft>
              <a:buFont typeface="Arial" panose="020B0604020202020204" pitchFamily="34" charset="0"/>
              <a:buChar char="•"/>
            </a:pPr>
            <a:r>
              <a:rPr lang="en-AU" dirty="0"/>
              <a:t>Japanese</a:t>
            </a:r>
          </a:p>
          <a:p>
            <a:pPr marL="285750" indent="-285750">
              <a:spcAft>
                <a:spcPts val="1200"/>
              </a:spcAft>
              <a:buFont typeface="Arial" panose="020B0604020202020204" pitchFamily="34" charset="0"/>
              <a:buChar char="•"/>
            </a:pPr>
            <a:r>
              <a:rPr lang="en-AU" dirty="0"/>
              <a:t>40 combined places</a:t>
            </a:r>
          </a:p>
          <a:p>
            <a:pPr>
              <a:spcAft>
                <a:spcPts val="1200"/>
              </a:spcAft>
            </a:pPr>
            <a:r>
              <a:rPr lang="en-AU" dirty="0"/>
              <a:t> </a:t>
            </a:r>
            <a:endParaRPr lang="en-AU" dirty="0">
              <a:solidFill>
                <a:schemeClr val="accent2"/>
              </a:solidFill>
            </a:endParaRPr>
          </a:p>
          <a:p>
            <a:pPr>
              <a:spcAft>
                <a:spcPts val="1200"/>
              </a:spcAft>
            </a:pPr>
            <a:endParaRPr lang="en-AU" dirty="0"/>
          </a:p>
        </p:txBody>
      </p:sp>
    </p:spTree>
    <p:extLst>
      <p:ext uri="{BB962C8B-B14F-4D97-AF65-F5344CB8AC3E}">
        <p14:creationId xmlns:p14="http://schemas.microsoft.com/office/powerpoint/2010/main" val="432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additive="base">
                                        <p:cTn id="1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 calcmode="lin" valueType="num">
                                      <p:cBhvr additive="base">
                                        <p:cTn id="2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 calcmode="lin" valueType="num">
                                      <p:cBhvr additive="base">
                                        <p:cTn id="5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 calcmode="lin" valueType="num">
                                      <p:cBhvr additive="base">
                                        <p:cTn id="5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 calcmode="lin" valueType="num">
                                      <p:cBhvr additive="base">
                                        <p:cTn id="6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99C8F3-39A7-4FC4-A359-7CC1EBD735BA}"/>
              </a:ext>
            </a:extLst>
          </p:cNvPr>
          <p:cNvPicPr>
            <a:picLocks noChangeAspect="1"/>
          </p:cNvPicPr>
          <p:nvPr/>
        </p:nvPicPr>
        <p:blipFill>
          <a:blip r:embed="rId2"/>
          <a:stretch>
            <a:fillRect/>
          </a:stretch>
        </p:blipFill>
        <p:spPr>
          <a:xfrm>
            <a:off x="1181940" y="1707097"/>
            <a:ext cx="9496425" cy="4581525"/>
          </a:xfrm>
          <a:prstGeom prst="rect">
            <a:avLst/>
          </a:prstGeom>
        </p:spPr>
      </p:pic>
      <p:sp>
        <p:nvSpPr>
          <p:cNvPr id="10" name="Title 9"/>
          <p:cNvSpPr>
            <a:spLocks noGrp="1"/>
          </p:cNvSpPr>
          <p:nvPr>
            <p:ph type="title"/>
          </p:nvPr>
        </p:nvSpPr>
        <p:spPr>
          <a:xfrm>
            <a:off x="337017" y="455480"/>
            <a:ext cx="10944226" cy="1251617"/>
          </a:xfrm>
        </p:spPr>
        <p:txBody>
          <a:bodyPr/>
          <a:lstStyle/>
          <a:p>
            <a:r>
              <a:rPr lang="en-AU" sz="4800" dirty="0"/>
              <a:t>Apply online</a:t>
            </a:r>
            <a:br>
              <a:rPr lang="en-AU" sz="4800" dirty="0">
                <a:solidFill>
                  <a:srgbClr val="F6BD19"/>
                </a:solidFill>
              </a:rPr>
            </a:br>
            <a:r>
              <a:rPr lang="en-AU" sz="2800" b="0" dirty="0">
                <a:solidFill>
                  <a:srgbClr val="1B83C9"/>
                </a:solidFill>
                <a:hlinkClick r:id="rId3"/>
              </a:rPr>
              <a:t>education.wa.edu.au/gifted-and-talented</a:t>
            </a:r>
            <a:endParaRPr lang="en-AU" sz="2800" b="0" dirty="0">
              <a:solidFill>
                <a:srgbClr val="1B83C9"/>
              </a:solidFill>
            </a:endParaRP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29772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itle 9">
            <a:extLst>
              <a:ext uri="{FF2B5EF4-FFF2-40B4-BE49-F238E27FC236}">
                <a16:creationId xmlns:a16="http://schemas.microsoft.com/office/drawing/2014/main" id="{DED02A1D-BE2D-490F-9001-E25376A95A88}"/>
              </a:ext>
            </a:extLst>
          </p:cNvPr>
          <p:cNvSpPr txBox="1">
            <a:spLocks/>
          </p:cNvSpPr>
          <p:nvPr/>
        </p:nvSpPr>
        <p:spPr>
          <a:xfrm>
            <a:off x="319088" y="271202"/>
            <a:ext cx="10944226"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Key dates and application guidelines</a:t>
            </a:r>
            <a:br>
              <a:rPr lang="en-AU" sz="3600" dirty="0"/>
            </a:br>
            <a:endParaRPr lang="en-AU" sz="3600" dirty="0"/>
          </a:p>
        </p:txBody>
      </p:sp>
      <p:pic>
        <p:nvPicPr>
          <p:cNvPr id="4" name="Picture 3">
            <a:extLst>
              <a:ext uri="{FF2B5EF4-FFF2-40B4-BE49-F238E27FC236}">
                <a16:creationId xmlns:a16="http://schemas.microsoft.com/office/drawing/2014/main" id="{55E4BB01-86DB-4ED9-8CFC-EAA6647589EA}"/>
              </a:ext>
            </a:extLst>
          </p:cNvPr>
          <p:cNvPicPr>
            <a:picLocks noChangeAspect="1"/>
          </p:cNvPicPr>
          <p:nvPr/>
        </p:nvPicPr>
        <p:blipFill>
          <a:blip r:embed="rId2"/>
          <a:stretch>
            <a:fillRect/>
          </a:stretch>
        </p:blipFill>
        <p:spPr>
          <a:xfrm>
            <a:off x="578397" y="1421851"/>
            <a:ext cx="10584280" cy="3686175"/>
          </a:xfrm>
          <a:prstGeom prst="rect">
            <a:avLst/>
          </a:prstGeom>
        </p:spPr>
      </p:pic>
      <p:sp>
        <p:nvSpPr>
          <p:cNvPr id="6" name="TextBox 5">
            <a:extLst>
              <a:ext uri="{FF2B5EF4-FFF2-40B4-BE49-F238E27FC236}">
                <a16:creationId xmlns:a16="http://schemas.microsoft.com/office/drawing/2014/main" id="{D7BEDB76-D057-4539-9350-CE07F4BDA642}"/>
              </a:ext>
            </a:extLst>
          </p:cNvPr>
          <p:cNvSpPr txBox="1"/>
          <p:nvPr/>
        </p:nvSpPr>
        <p:spPr>
          <a:xfrm>
            <a:off x="1271752" y="5633545"/>
            <a:ext cx="9112469" cy="369332"/>
          </a:xfrm>
          <a:prstGeom prst="rect">
            <a:avLst/>
          </a:prstGeom>
          <a:noFill/>
        </p:spPr>
        <p:txBody>
          <a:bodyPr wrap="square" rtlCol="0">
            <a:spAutoFit/>
          </a:bodyPr>
          <a:lstStyle/>
          <a:p>
            <a:r>
              <a:rPr lang="en-AU" dirty="0"/>
              <a:t>Click ‘Learn more’ to view the key dates and </a:t>
            </a:r>
            <a:r>
              <a:rPr lang="en-AU" dirty="0">
                <a:hlinkClick r:id="rId3"/>
              </a:rPr>
              <a:t>Applicant Guidelines</a:t>
            </a:r>
            <a:endParaRPr lang="en-AU" dirty="0"/>
          </a:p>
        </p:txBody>
      </p:sp>
    </p:spTree>
    <p:extLst>
      <p:ext uri="{BB962C8B-B14F-4D97-AF65-F5344CB8AC3E}">
        <p14:creationId xmlns:p14="http://schemas.microsoft.com/office/powerpoint/2010/main" val="986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9088" y="271202"/>
            <a:ext cx="10944226" cy="873388"/>
          </a:xfrm>
        </p:spPr>
        <p:txBody>
          <a:bodyPr/>
          <a:lstStyle/>
          <a:p>
            <a:r>
              <a:rPr lang="en-AU" sz="3200" dirty="0"/>
              <a:t>Key dates and application guidelines</a:t>
            </a:r>
            <a:br>
              <a:rPr lang="en-AU" sz="3600" dirty="0"/>
            </a:br>
            <a:endParaRPr lang="en-AU" sz="3600" dirty="0"/>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a:extLst>
              <a:ext uri="{FF2B5EF4-FFF2-40B4-BE49-F238E27FC236}">
                <a16:creationId xmlns:a16="http://schemas.microsoft.com/office/drawing/2014/main" id="{EAED43A9-884D-4C81-B41F-8AAE460A2F65}"/>
              </a:ext>
            </a:extLst>
          </p:cNvPr>
          <p:cNvPicPr>
            <a:picLocks noChangeAspect="1"/>
          </p:cNvPicPr>
          <p:nvPr/>
        </p:nvPicPr>
        <p:blipFill>
          <a:blip r:embed="rId2"/>
          <a:stretch>
            <a:fillRect/>
          </a:stretch>
        </p:blipFill>
        <p:spPr>
          <a:xfrm>
            <a:off x="319088" y="872194"/>
            <a:ext cx="8672512" cy="5381625"/>
          </a:xfrm>
          <a:prstGeom prst="rect">
            <a:avLst/>
          </a:prstGeom>
        </p:spPr>
      </p:pic>
      <p:pic>
        <p:nvPicPr>
          <p:cNvPr id="15" name="Picture 14">
            <a:extLst>
              <a:ext uri="{FF2B5EF4-FFF2-40B4-BE49-F238E27FC236}">
                <a16:creationId xmlns:a16="http://schemas.microsoft.com/office/drawing/2014/main" id="{7EEA8F78-1035-41F3-890D-727A5FC566E1}"/>
              </a:ext>
            </a:extLst>
          </p:cNvPr>
          <p:cNvPicPr>
            <a:picLocks noChangeAspect="1"/>
          </p:cNvPicPr>
          <p:nvPr/>
        </p:nvPicPr>
        <p:blipFill>
          <a:blip r:embed="rId3"/>
          <a:stretch>
            <a:fillRect/>
          </a:stretch>
        </p:blipFill>
        <p:spPr>
          <a:xfrm>
            <a:off x="7155579" y="1999130"/>
            <a:ext cx="4163672" cy="3121083"/>
          </a:xfrm>
          <a:prstGeom prst="rect">
            <a:avLst/>
          </a:prstGeom>
          <a:ln w="34925">
            <a:solidFill>
              <a:schemeClr val="tx1"/>
            </a:solidFill>
          </a:ln>
        </p:spPr>
      </p:pic>
    </p:spTree>
    <p:extLst>
      <p:ext uri="{BB962C8B-B14F-4D97-AF65-F5344CB8AC3E}">
        <p14:creationId xmlns:p14="http://schemas.microsoft.com/office/powerpoint/2010/main" val="267632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9088" y="271202"/>
            <a:ext cx="10944226" cy="873388"/>
          </a:xfrm>
        </p:spPr>
        <p:txBody>
          <a:bodyPr/>
          <a:lstStyle/>
          <a:p>
            <a:r>
              <a:rPr lang="en-AU" sz="3200" dirty="0"/>
              <a:t>Video guides for parents and students</a:t>
            </a:r>
            <a:br>
              <a:rPr lang="en-AU" sz="3600" dirty="0"/>
            </a:br>
            <a:endParaRPr lang="en-AU" sz="3600" dirty="0"/>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Box 2">
            <a:extLst>
              <a:ext uri="{FF2B5EF4-FFF2-40B4-BE49-F238E27FC236}">
                <a16:creationId xmlns:a16="http://schemas.microsoft.com/office/drawing/2014/main" id="{D60A48B8-54BE-429A-B7E9-D4AC7537AEE4}"/>
              </a:ext>
            </a:extLst>
          </p:cNvPr>
          <p:cNvSpPr txBox="1"/>
          <p:nvPr/>
        </p:nvSpPr>
        <p:spPr>
          <a:xfrm>
            <a:off x="860612" y="1057835"/>
            <a:ext cx="10676964" cy="4062651"/>
          </a:xfrm>
          <a:prstGeom prst="rect">
            <a:avLst/>
          </a:prstGeom>
          <a:noFill/>
        </p:spPr>
        <p:txBody>
          <a:bodyPr wrap="square" rtlCol="0">
            <a:spAutoFit/>
          </a:bodyPr>
          <a:lstStyle/>
          <a:p>
            <a:r>
              <a:rPr lang="en-AU" sz="2400" dirty="0"/>
              <a:t>Videos are available to support parents and children through the application, testing and results processes:</a:t>
            </a:r>
          </a:p>
          <a:p>
            <a:endParaRPr lang="en-AU" sz="2400" dirty="0"/>
          </a:p>
          <a:p>
            <a:pPr marL="285750" indent="-285750">
              <a:buFont typeface="Arial" panose="020B0604020202020204" pitchFamily="34" charset="0"/>
              <a:buChar char="•"/>
            </a:pPr>
            <a:r>
              <a:rPr lang="en-AU" sz="2400" dirty="0">
                <a:hlinkClick r:id="rId2"/>
              </a:rPr>
              <a:t>Adding Preferences to Your Child’s Gifted and Talented Application</a:t>
            </a: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hlinkClick r:id="rId3"/>
              </a:rPr>
              <a:t>Academic Selective Entrance Test (ASET) – A Guide for Students</a:t>
            </a: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hlinkClick r:id="rId4"/>
              </a:rPr>
              <a:t>How the Offers Process Works</a:t>
            </a:r>
            <a:endParaRPr lang="en-AU" sz="2400"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63228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9088" y="455481"/>
            <a:ext cx="10944226" cy="873388"/>
          </a:xfrm>
        </p:spPr>
        <p:txBody>
          <a:bodyPr/>
          <a:lstStyle/>
          <a:p>
            <a:r>
              <a:rPr lang="en-AU" sz="3200" dirty="0"/>
              <a:t>Lodging an application for entry in 2024</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33" y="1699741"/>
            <a:ext cx="11646799" cy="4181106"/>
          </a:xfrm>
          <a:prstGeom prst="rect">
            <a:avLst/>
          </a:prstGeom>
        </p:spPr>
      </p:pic>
    </p:spTree>
    <p:extLst>
      <p:ext uri="{BB962C8B-B14F-4D97-AF65-F5344CB8AC3E}">
        <p14:creationId xmlns:p14="http://schemas.microsoft.com/office/powerpoint/2010/main" val="40147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3669" y="824696"/>
            <a:ext cx="9341227"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7030A0"/>
                </a:solidFill>
                <a:effectLst/>
                <a:uLnTx/>
                <a:uFillTx/>
                <a:latin typeface="Calibri" panose="020F0502020204030204"/>
                <a:ea typeface="+mn-ea"/>
                <a:cs typeface="+mn-cs"/>
              </a:rPr>
              <a:t>We begin by acknowledging the Traditional Owners of the land on which we meet today. We also pay our respects to Elders past, present and emerging.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latin typeface="Calibri" panose="020F0502020204030204"/>
              </a:rPr>
              <a:t>We acknowledge and understand that Elders, parents, families and communities are the first educators of their children and we recognise and value the cultures and strengths that Aboriginal children bring to the classroom. Aboriginal people have a long tradition of teaching and learning through sharing their connections with country, community, language and culture, and through their oral histories, stories and lived experiences that are passed from generation to generation. We recognise and value the learning that Aboriginal children bring with them from their homes and communities into the classroom.</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93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9088" y="455481"/>
            <a:ext cx="10944226" cy="873388"/>
          </a:xfrm>
        </p:spPr>
        <p:txBody>
          <a:bodyPr/>
          <a:lstStyle/>
          <a:p>
            <a:r>
              <a:rPr lang="en-AU" sz="3200" dirty="0"/>
              <a:t>Lodging an application for entry into 2024</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a:extLst>
              <a:ext uri="{FF2B5EF4-FFF2-40B4-BE49-F238E27FC236}">
                <a16:creationId xmlns:a16="http://schemas.microsoft.com/office/drawing/2014/main" id="{9D2BFC7E-D6F5-4BC1-BDFB-5969DE43E469}"/>
              </a:ext>
            </a:extLst>
          </p:cNvPr>
          <p:cNvPicPr>
            <a:picLocks noChangeAspect="1"/>
          </p:cNvPicPr>
          <p:nvPr/>
        </p:nvPicPr>
        <p:blipFill>
          <a:blip r:embed="rId2"/>
          <a:stretch>
            <a:fillRect/>
          </a:stretch>
        </p:blipFill>
        <p:spPr>
          <a:xfrm>
            <a:off x="0" y="1846910"/>
            <a:ext cx="12192000" cy="3164179"/>
          </a:xfrm>
          <a:prstGeom prst="rect">
            <a:avLst/>
          </a:prstGeom>
        </p:spPr>
      </p:pic>
      <p:sp>
        <p:nvSpPr>
          <p:cNvPr id="3" name="Rectangle: Rounded Corners 2">
            <a:extLst>
              <a:ext uri="{FF2B5EF4-FFF2-40B4-BE49-F238E27FC236}">
                <a16:creationId xmlns:a16="http://schemas.microsoft.com/office/drawing/2014/main" id="{1A757BDF-FC10-4FF9-9947-E6C814048A9D}"/>
              </a:ext>
            </a:extLst>
          </p:cNvPr>
          <p:cNvSpPr/>
          <p:nvPr/>
        </p:nvSpPr>
        <p:spPr>
          <a:xfrm>
            <a:off x="11358282" y="2967318"/>
            <a:ext cx="708212" cy="46168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29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44F43B9-0967-47A6-B1AF-CF04E9912CF9}"/>
              </a:ext>
            </a:extLst>
          </p:cNvPr>
          <p:cNvPicPr>
            <a:picLocks noChangeAspect="1"/>
          </p:cNvPicPr>
          <p:nvPr/>
        </p:nvPicPr>
        <p:blipFill>
          <a:blip r:embed="rId2"/>
          <a:stretch>
            <a:fillRect/>
          </a:stretch>
        </p:blipFill>
        <p:spPr>
          <a:xfrm>
            <a:off x="358682" y="830304"/>
            <a:ext cx="11620500" cy="4495800"/>
          </a:xfrm>
          <a:prstGeom prst="rect">
            <a:avLst/>
          </a:prstGeom>
        </p:spPr>
      </p:pic>
      <p:sp>
        <p:nvSpPr>
          <p:cNvPr id="10" name="Title 9"/>
          <p:cNvSpPr>
            <a:spLocks noGrp="1"/>
          </p:cNvSpPr>
          <p:nvPr>
            <p:ph type="title"/>
          </p:nvPr>
        </p:nvSpPr>
        <p:spPr>
          <a:xfrm>
            <a:off x="358682" y="455481"/>
            <a:ext cx="10944226" cy="873388"/>
          </a:xfrm>
        </p:spPr>
        <p:txBody>
          <a:bodyPr/>
          <a:lstStyle/>
          <a:p>
            <a:r>
              <a:rPr lang="en-AU" sz="3200" dirty="0"/>
              <a:t>Details about your child</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TextBox 13"/>
          <p:cNvSpPr txBox="1"/>
          <p:nvPr/>
        </p:nvSpPr>
        <p:spPr>
          <a:xfrm>
            <a:off x="10342167" y="3783956"/>
            <a:ext cx="626012" cy="369332"/>
          </a:xfrm>
          <a:prstGeom prst="rect">
            <a:avLst/>
          </a:prstGeom>
          <a:solidFill>
            <a:schemeClr val="accent1"/>
          </a:solidFill>
        </p:spPr>
        <p:txBody>
          <a:bodyPr wrap="square" rtlCol="0">
            <a:spAutoFit/>
          </a:bodyPr>
          <a:lstStyle/>
          <a:p>
            <a:r>
              <a:rPr lang="en-AU" dirty="0">
                <a:solidFill>
                  <a:schemeClr val="bg1"/>
                </a:solidFill>
              </a:rPr>
              <a:t>Yes</a:t>
            </a:r>
          </a:p>
        </p:txBody>
      </p:sp>
      <p:sp>
        <p:nvSpPr>
          <p:cNvPr id="8" name="TextBox 7"/>
          <p:cNvSpPr txBox="1"/>
          <p:nvPr/>
        </p:nvSpPr>
        <p:spPr>
          <a:xfrm>
            <a:off x="7096674" y="2268121"/>
            <a:ext cx="4206234" cy="338554"/>
          </a:xfrm>
          <a:prstGeom prst="rect">
            <a:avLst/>
          </a:prstGeom>
          <a:noFill/>
        </p:spPr>
        <p:txBody>
          <a:bodyPr wrap="square" rtlCol="0">
            <a:spAutoFit/>
          </a:bodyPr>
          <a:lstStyle/>
          <a:p>
            <a:r>
              <a:rPr lang="en-AU" sz="1600" dirty="0">
                <a:solidFill>
                  <a:srgbClr val="FF0000"/>
                </a:solidFill>
                <a:latin typeface="Arial" panose="020B0604020202020204" pitchFamily="34" charset="0"/>
                <a:cs typeface="Arial" panose="020B0604020202020204" pitchFamily="34" charset="0"/>
              </a:rPr>
              <a:t>WA, interstate or overseas testing?</a:t>
            </a:r>
          </a:p>
        </p:txBody>
      </p:sp>
      <p:sp>
        <p:nvSpPr>
          <p:cNvPr id="7" name="TextBox 6"/>
          <p:cNvSpPr txBox="1"/>
          <p:nvPr/>
        </p:nvSpPr>
        <p:spPr>
          <a:xfrm>
            <a:off x="8941391" y="2875482"/>
            <a:ext cx="3570234" cy="954107"/>
          </a:xfrm>
          <a:prstGeom prst="rect">
            <a:avLst/>
          </a:prstGeom>
          <a:noFill/>
        </p:spPr>
        <p:txBody>
          <a:bodyPr wrap="square" rtlCol="0">
            <a:spAutoFit/>
          </a:bodyPr>
          <a:lstStyle/>
          <a:p>
            <a:endParaRPr lang="en-AU" sz="300" dirty="0">
              <a:solidFill>
                <a:srgbClr val="FF0000"/>
              </a:solidFill>
              <a:latin typeface="Arial" panose="020B0604020202020204" pitchFamily="34" charset="0"/>
              <a:cs typeface="Arial" panose="020B0604020202020204" pitchFamily="34" charset="0"/>
            </a:endParaRPr>
          </a:p>
          <a:p>
            <a:r>
              <a:rPr lang="en-AU" sz="1600" dirty="0">
                <a:solidFill>
                  <a:srgbClr val="FF0000"/>
                </a:solidFill>
                <a:latin typeface="Arial" panose="020B0604020202020204" pitchFamily="34" charset="0"/>
                <a:cs typeface="Arial" panose="020B0604020202020204" pitchFamily="34" charset="0"/>
              </a:rPr>
              <a:t>School in 2023. </a:t>
            </a:r>
          </a:p>
          <a:p>
            <a:endParaRPr lang="en-AU" sz="400" dirty="0">
              <a:solidFill>
                <a:srgbClr val="FF0000"/>
              </a:solidFill>
              <a:latin typeface="Arial" panose="020B0604020202020204" pitchFamily="34" charset="0"/>
              <a:cs typeface="Arial" panose="020B0604020202020204" pitchFamily="34" charset="0"/>
            </a:endParaRPr>
          </a:p>
          <a:p>
            <a:r>
              <a:rPr lang="en-AU" sz="1100" dirty="0">
                <a:solidFill>
                  <a:srgbClr val="FF0000"/>
                </a:solidFill>
                <a:latin typeface="Arial" panose="020B0604020202020204" pitchFamily="34" charset="0"/>
                <a:cs typeface="Arial" panose="020B0604020202020204" pitchFamily="34" charset="0"/>
              </a:rPr>
              <a:t>If your child is home schooled or you are overseas/interstate and will be travelling to WA</a:t>
            </a:r>
          </a:p>
          <a:p>
            <a:r>
              <a:rPr lang="en-AU" sz="1100" dirty="0">
                <a:solidFill>
                  <a:srgbClr val="FF0000"/>
                </a:solidFill>
                <a:latin typeface="Arial" panose="020B0604020202020204" pitchFamily="34" charset="0"/>
                <a:cs typeface="Arial" panose="020B0604020202020204" pitchFamily="34" charset="0"/>
              </a:rPr>
              <a:t>for the test, please enter the </a:t>
            </a:r>
            <a:r>
              <a:rPr lang="en-AU" sz="1100" i="1" dirty="0">
                <a:solidFill>
                  <a:srgbClr val="FF0000"/>
                </a:solidFill>
                <a:latin typeface="Arial" panose="020B0604020202020204" pitchFamily="34" charset="0"/>
                <a:cs typeface="Arial" panose="020B0604020202020204" pitchFamily="34" charset="0"/>
              </a:rPr>
              <a:t>closest school</a:t>
            </a:r>
          </a:p>
        </p:txBody>
      </p:sp>
      <p:sp>
        <p:nvSpPr>
          <p:cNvPr id="11" name="TextBox 10">
            <a:extLst>
              <a:ext uri="{FF2B5EF4-FFF2-40B4-BE49-F238E27FC236}">
                <a16:creationId xmlns:a16="http://schemas.microsoft.com/office/drawing/2014/main" id="{9B2EC48D-7B41-47C1-B126-D4B5DC659749}"/>
              </a:ext>
            </a:extLst>
          </p:cNvPr>
          <p:cNvSpPr txBox="1"/>
          <p:nvPr/>
        </p:nvSpPr>
        <p:spPr>
          <a:xfrm>
            <a:off x="5575954" y="304425"/>
            <a:ext cx="6257364" cy="923330"/>
          </a:xfrm>
          <a:prstGeom prst="rect">
            <a:avLst/>
          </a:prstGeom>
          <a:noFill/>
        </p:spPr>
        <p:txBody>
          <a:bodyPr wrap="square">
            <a:spAutoFit/>
          </a:bodyPr>
          <a:lstStyle/>
          <a:p>
            <a:r>
              <a:rPr lang="en-AU" dirty="0"/>
              <a:t>Overseas/interstate testing is available. Children outside of WA will need to show evidence of their enrolment to qualify for overseas/interstate testing.</a:t>
            </a:r>
          </a:p>
        </p:txBody>
      </p:sp>
      <p:sp>
        <p:nvSpPr>
          <p:cNvPr id="12" name="TextBox 11">
            <a:extLst>
              <a:ext uri="{FF2B5EF4-FFF2-40B4-BE49-F238E27FC236}">
                <a16:creationId xmlns:a16="http://schemas.microsoft.com/office/drawing/2014/main" id="{028FB73C-2799-47FD-8ADC-0676EFD3D808}"/>
              </a:ext>
            </a:extLst>
          </p:cNvPr>
          <p:cNvSpPr txBox="1"/>
          <p:nvPr/>
        </p:nvSpPr>
        <p:spPr>
          <a:xfrm>
            <a:off x="6858000" y="2607264"/>
            <a:ext cx="6257364" cy="369332"/>
          </a:xfrm>
          <a:prstGeom prst="rect">
            <a:avLst/>
          </a:prstGeom>
          <a:noFill/>
        </p:spPr>
        <p:txBody>
          <a:bodyPr wrap="square">
            <a:spAutoFit/>
          </a:bodyPr>
          <a:lstStyle/>
          <a:p>
            <a:r>
              <a:rPr lang="en-AU" dirty="0"/>
              <a:t>Test venues are allocated based on your child’s school.</a:t>
            </a:r>
          </a:p>
        </p:txBody>
      </p:sp>
      <p:sp>
        <p:nvSpPr>
          <p:cNvPr id="6" name="TextBox 5">
            <a:extLst>
              <a:ext uri="{FF2B5EF4-FFF2-40B4-BE49-F238E27FC236}">
                <a16:creationId xmlns:a16="http://schemas.microsoft.com/office/drawing/2014/main" id="{4F222ED6-FD23-4F35-B979-45D003CC55A6}"/>
              </a:ext>
            </a:extLst>
          </p:cNvPr>
          <p:cNvSpPr txBox="1"/>
          <p:nvPr/>
        </p:nvSpPr>
        <p:spPr>
          <a:xfrm>
            <a:off x="7288306" y="4661647"/>
            <a:ext cx="4114800" cy="1477328"/>
          </a:xfrm>
          <a:prstGeom prst="rect">
            <a:avLst/>
          </a:prstGeom>
          <a:noFill/>
        </p:spPr>
        <p:txBody>
          <a:bodyPr wrap="square" rtlCol="0">
            <a:spAutoFit/>
          </a:bodyPr>
          <a:lstStyle/>
          <a:p>
            <a:r>
              <a:rPr lang="en-AU" dirty="0"/>
              <a:t>Click ‘YES’ to go to the next screen for information on supports available for children with a disability, chronic illness or impairment which may affect their test performance</a:t>
            </a:r>
          </a:p>
        </p:txBody>
      </p:sp>
    </p:spTree>
    <p:extLst>
      <p:ext uri="{BB962C8B-B14F-4D97-AF65-F5344CB8AC3E}">
        <p14:creationId xmlns:p14="http://schemas.microsoft.com/office/powerpoint/2010/main" val="2927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8682" y="206592"/>
            <a:ext cx="10944226" cy="873388"/>
          </a:xfrm>
        </p:spPr>
        <p:txBody>
          <a:bodyPr/>
          <a:lstStyle/>
          <a:p>
            <a:r>
              <a:rPr lang="en-AU" sz="3200" dirty="0"/>
              <a:t>Adjusted Testing Conditions and ASET Exemptions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a:extLst>
              <a:ext uri="{FF2B5EF4-FFF2-40B4-BE49-F238E27FC236}">
                <a16:creationId xmlns:a16="http://schemas.microsoft.com/office/drawing/2014/main" id="{CD226303-7B53-4BCD-8F25-8BD49DBF98CD}"/>
              </a:ext>
            </a:extLst>
          </p:cNvPr>
          <p:cNvPicPr>
            <a:picLocks noChangeAspect="1"/>
          </p:cNvPicPr>
          <p:nvPr/>
        </p:nvPicPr>
        <p:blipFill>
          <a:blip r:embed="rId2"/>
          <a:stretch>
            <a:fillRect/>
          </a:stretch>
        </p:blipFill>
        <p:spPr>
          <a:xfrm>
            <a:off x="1515970" y="1011898"/>
            <a:ext cx="8629650" cy="5638800"/>
          </a:xfrm>
          <a:prstGeom prst="rect">
            <a:avLst/>
          </a:prstGeom>
        </p:spPr>
      </p:pic>
      <p:pic>
        <p:nvPicPr>
          <p:cNvPr id="5" name="Picture 4">
            <a:extLst>
              <a:ext uri="{FF2B5EF4-FFF2-40B4-BE49-F238E27FC236}">
                <a16:creationId xmlns:a16="http://schemas.microsoft.com/office/drawing/2014/main" id="{1726F8A7-34C9-4E7F-94B0-93F3ABF2FA32}"/>
              </a:ext>
            </a:extLst>
          </p:cNvPr>
          <p:cNvPicPr>
            <a:picLocks noChangeAspect="1"/>
          </p:cNvPicPr>
          <p:nvPr/>
        </p:nvPicPr>
        <p:blipFill>
          <a:blip r:embed="rId3"/>
          <a:stretch>
            <a:fillRect/>
          </a:stretch>
        </p:blipFill>
        <p:spPr>
          <a:xfrm>
            <a:off x="763878" y="2401851"/>
            <a:ext cx="10452847" cy="1169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9F38D5A-4A77-4D5B-B03C-087E957E6259}"/>
              </a:ext>
            </a:extLst>
          </p:cNvPr>
          <p:cNvPicPr>
            <a:picLocks noChangeAspect="1"/>
          </p:cNvPicPr>
          <p:nvPr/>
        </p:nvPicPr>
        <p:blipFill>
          <a:blip r:embed="rId4"/>
          <a:stretch>
            <a:fillRect/>
          </a:stretch>
        </p:blipFill>
        <p:spPr>
          <a:xfrm>
            <a:off x="763878" y="3831298"/>
            <a:ext cx="10452847" cy="146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63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8682" y="206592"/>
            <a:ext cx="10944226" cy="873388"/>
          </a:xfrm>
        </p:spPr>
        <p:txBody>
          <a:bodyPr/>
          <a:lstStyle/>
          <a:p>
            <a:r>
              <a:rPr lang="en-AU" sz="3200" dirty="0"/>
              <a:t>Adjusted Testing Conditions and ASET Exemptions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6" name="Picture 15">
            <a:extLst>
              <a:ext uri="{FF2B5EF4-FFF2-40B4-BE49-F238E27FC236}">
                <a16:creationId xmlns:a16="http://schemas.microsoft.com/office/drawing/2014/main" id="{DC4A2F98-6D2C-4381-AD7B-D4C6E3E25858}"/>
              </a:ext>
            </a:extLst>
          </p:cNvPr>
          <p:cNvPicPr>
            <a:picLocks noChangeAspect="1"/>
          </p:cNvPicPr>
          <p:nvPr/>
        </p:nvPicPr>
        <p:blipFill>
          <a:blip r:embed="rId2"/>
          <a:stretch>
            <a:fillRect/>
          </a:stretch>
        </p:blipFill>
        <p:spPr>
          <a:xfrm>
            <a:off x="815125" y="2108897"/>
            <a:ext cx="9792192" cy="2328951"/>
          </a:xfrm>
          <a:prstGeom prst="rect">
            <a:avLst/>
          </a:prstGeom>
        </p:spPr>
      </p:pic>
      <p:pic>
        <p:nvPicPr>
          <p:cNvPr id="11" name="Graphic 10" descr="Checkmark with solid fill">
            <a:extLst>
              <a:ext uri="{FF2B5EF4-FFF2-40B4-BE49-F238E27FC236}">
                <a16:creationId xmlns:a16="http://schemas.microsoft.com/office/drawing/2014/main" id="{306061B3-CB7E-4B41-BA86-EDD0BDD50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8497">
            <a:off x="781868" y="3768375"/>
            <a:ext cx="412939" cy="412939"/>
          </a:xfrm>
          <a:prstGeom prst="rect">
            <a:avLst/>
          </a:prstGeom>
        </p:spPr>
      </p:pic>
      <p:pic>
        <p:nvPicPr>
          <p:cNvPr id="18" name="Picture 17">
            <a:extLst>
              <a:ext uri="{FF2B5EF4-FFF2-40B4-BE49-F238E27FC236}">
                <a16:creationId xmlns:a16="http://schemas.microsoft.com/office/drawing/2014/main" id="{7ECDA947-90A6-410B-95FC-F0EEF79EB680}"/>
              </a:ext>
            </a:extLst>
          </p:cNvPr>
          <p:cNvPicPr>
            <a:picLocks noChangeAspect="1"/>
          </p:cNvPicPr>
          <p:nvPr/>
        </p:nvPicPr>
        <p:blipFill>
          <a:blip r:embed="rId5"/>
          <a:stretch>
            <a:fillRect/>
          </a:stretch>
        </p:blipFill>
        <p:spPr>
          <a:xfrm>
            <a:off x="3514561" y="892175"/>
            <a:ext cx="4305300" cy="5476875"/>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C2C77EA-E407-4CE0-A377-A4BD28C69CEB}"/>
              </a:ext>
            </a:extLst>
          </p:cNvPr>
          <p:cNvPicPr>
            <a:picLocks noChangeAspect="1"/>
          </p:cNvPicPr>
          <p:nvPr/>
        </p:nvPicPr>
        <p:blipFill>
          <a:blip r:embed="rId6"/>
          <a:stretch>
            <a:fillRect/>
          </a:stretch>
        </p:blipFill>
        <p:spPr>
          <a:xfrm>
            <a:off x="4827393" y="966035"/>
            <a:ext cx="6549482" cy="5348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53BB670E-C284-47E1-BF2A-BD13E8FB0E10}"/>
              </a:ext>
            </a:extLst>
          </p:cNvPr>
          <p:cNvSpPr txBox="1"/>
          <p:nvPr/>
        </p:nvSpPr>
        <p:spPr>
          <a:xfrm>
            <a:off x="887506" y="4437848"/>
            <a:ext cx="5208494" cy="646331"/>
          </a:xfrm>
          <a:prstGeom prst="rect">
            <a:avLst/>
          </a:prstGeom>
          <a:noFill/>
        </p:spPr>
        <p:txBody>
          <a:bodyPr wrap="square" rtlCol="0">
            <a:spAutoFit/>
          </a:bodyPr>
          <a:lstStyle/>
          <a:p>
            <a:r>
              <a:rPr lang="en-AU" dirty="0"/>
              <a:t>You will need to tick this box to acknowledge you have read and understand the information provided</a:t>
            </a:r>
          </a:p>
        </p:txBody>
      </p:sp>
      <p:sp>
        <p:nvSpPr>
          <p:cNvPr id="5" name="TextBox 4">
            <a:extLst>
              <a:ext uri="{FF2B5EF4-FFF2-40B4-BE49-F238E27FC236}">
                <a16:creationId xmlns:a16="http://schemas.microsoft.com/office/drawing/2014/main" id="{69D09C6D-F420-46B3-B118-B25DC1B08E92}"/>
              </a:ext>
            </a:extLst>
          </p:cNvPr>
          <p:cNvSpPr txBox="1"/>
          <p:nvPr/>
        </p:nvSpPr>
        <p:spPr>
          <a:xfrm>
            <a:off x="887506" y="5337423"/>
            <a:ext cx="9583934" cy="646331"/>
          </a:xfrm>
          <a:prstGeom prst="rect">
            <a:avLst/>
          </a:prstGeom>
          <a:noFill/>
        </p:spPr>
        <p:txBody>
          <a:bodyPr wrap="square" rtlCol="0">
            <a:spAutoFit/>
          </a:bodyPr>
          <a:lstStyle/>
          <a:p>
            <a:r>
              <a:rPr lang="en-AU" dirty="0"/>
              <a:t>The full list of possible adjustments you can apply for on the basis of your child’s condition is on our </a:t>
            </a:r>
            <a:r>
              <a:rPr lang="en-AU" dirty="0">
                <a:hlinkClick r:id="rId7"/>
              </a:rPr>
              <a:t>website</a:t>
            </a:r>
            <a:r>
              <a:rPr lang="en-AU" dirty="0"/>
              <a:t> and in the </a:t>
            </a:r>
            <a:r>
              <a:rPr lang="en-AU" i="1" dirty="0">
                <a:hlinkClick r:id="rId8"/>
              </a:rPr>
              <a:t>Applicant Guidelines</a:t>
            </a:r>
            <a:r>
              <a:rPr lang="en-AU" i="1" dirty="0"/>
              <a:t>.  </a:t>
            </a:r>
          </a:p>
        </p:txBody>
      </p:sp>
    </p:spTree>
    <p:extLst>
      <p:ext uri="{BB962C8B-B14F-4D97-AF65-F5344CB8AC3E}">
        <p14:creationId xmlns:p14="http://schemas.microsoft.com/office/powerpoint/2010/main" val="99220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8"/>
                                        </p:tgtEl>
                                        <p:attrNameLst>
                                          <p:attrName>ppt_x</p:attrName>
                                        </p:attrNameLst>
                                      </p:cBhvr>
                                      <p:tavLst>
                                        <p:tav tm="0">
                                          <p:val>
                                            <p:strVal val="ppt_x"/>
                                          </p:val>
                                        </p:tav>
                                        <p:tav tm="100000">
                                          <p:val>
                                            <p:strVal val="ppt_x"/>
                                          </p:val>
                                        </p:tav>
                                      </p:tavLst>
                                    </p:anim>
                                    <p:anim calcmode="lin" valueType="num">
                                      <p:cBhvr additive="base">
                                        <p:cTn id="14" dur="500"/>
                                        <p:tgtEl>
                                          <p:spTgt spid="18"/>
                                        </p:tgtEl>
                                        <p:attrNameLst>
                                          <p:attrName>ppt_y</p:attrName>
                                        </p:attrNameLst>
                                      </p:cBhvr>
                                      <p:tavLst>
                                        <p:tav tm="0">
                                          <p:val>
                                            <p:strVal val="ppt_y"/>
                                          </p:val>
                                        </p:tav>
                                        <p:tav tm="100000">
                                          <p:val>
                                            <p:strVal val="1+ppt_h/2"/>
                                          </p:val>
                                        </p:tav>
                                      </p:tavLst>
                                    </p:anim>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5575" y="329975"/>
            <a:ext cx="10944226" cy="873388"/>
          </a:xfrm>
        </p:spPr>
        <p:txBody>
          <a:bodyPr/>
          <a:lstStyle/>
          <a:p>
            <a:r>
              <a:rPr lang="en-AU" sz="3200" dirty="0"/>
              <a:t>Parent/carer contact information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17" y="1169991"/>
            <a:ext cx="11743765" cy="4738376"/>
          </a:xfrm>
          <a:prstGeom prst="rect">
            <a:avLst/>
          </a:prstGeom>
          <a:solidFill>
            <a:srgbClr val="FFFF00">
              <a:alpha val="26000"/>
            </a:srgbClr>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7" y="5897210"/>
            <a:ext cx="2167297" cy="577946"/>
          </a:xfrm>
          <a:prstGeom prst="rect">
            <a:avLst/>
          </a:prstGeom>
        </p:spPr>
      </p:pic>
      <p:sp>
        <p:nvSpPr>
          <p:cNvPr id="7" name="TextBox 6">
            <a:extLst>
              <a:ext uri="{FF2B5EF4-FFF2-40B4-BE49-F238E27FC236}">
                <a16:creationId xmlns:a16="http://schemas.microsoft.com/office/drawing/2014/main" id="{124F5939-37D2-49BB-A825-1190CEAD5F68}"/>
              </a:ext>
            </a:extLst>
          </p:cNvPr>
          <p:cNvSpPr txBox="1"/>
          <p:nvPr/>
        </p:nvSpPr>
        <p:spPr>
          <a:xfrm>
            <a:off x="6781800" y="141537"/>
            <a:ext cx="4684059" cy="923330"/>
          </a:xfrm>
          <a:prstGeom prst="rect">
            <a:avLst/>
          </a:prstGeom>
          <a:noFill/>
        </p:spPr>
        <p:txBody>
          <a:bodyPr wrap="square">
            <a:spAutoFit/>
          </a:bodyPr>
          <a:lstStyle/>
          <a:p>
            <a:r>
              <a:rPr lang="en-AU" dirty="0"/>
              <a:t>Applicants must adhere to guidelines for overseas and interstate applicants outlined within the Applicant Guidelines.</a:t>
            </a:r>
          </a:p>
        </p:txBody>
      </p:sp>
      <p:sp>
        <p:nvSpPr>
          <p:cNvPr id="4" name="Rectangle 3">
            <a:extLst>
              <a:ext uri="{FF2B5EF4-FFF2-40B4-BE49-F238E27FC236}">
                <a16:creationId xmlns:a16="http://schemas.microsoft.com/office/drawing/2014/main" id="{08065AD5-9C4F-4D28-9DB7-4F48C48586C5}"/>
              </a:ext>
            </a:extLst>
          </p:cNvPr>
          <p:cNvSpPr/>
          <p:nvPr/>
        </p:nvSpPr>
        <p:spPr>
          <a:xfrm>
            <a:off x="340659" y="2355663"/>
            <a:ext cx="2752165" cy="27099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AU"/>
          </a:p>
        </p:txBody>
      </p:sp>
      <p:sp>
        <p:nvSpPr>
          <p:cNvPr id="11" name="TextBox 10">
            <a:extLst>
              <a:ext uri="{FF2B5EF4-FFF2-40B4-BE49-F238E27FC236}">
                <a16:creationId xmlns:a16="http://schemas.microsoft.com/office/drawing/2014/main" id="{488CDC82-ABE0-45DF-BB5A-0A325720CF72}"/>
              </a:ext>
            </a:extLst>
          </p:cNvPr>
          <p:cNvSpPr txBox="1"/>
          <p:nvPr/>
        </p:nvSpPr>
        <p:spPr>
          <a:xfrm>
            <a:off x="3710152" y="5881694"/>
            <a:ext cx="6143296" cy="646331"/>
          </a:xfrm>
          <a:prstGeom prst="rect">
            <a:avLst/>
          </a:prstGeom>
          <a:noFill/>
        </p:spPr>
        <p:txBody>
          <a:bodyPr wrap="square">
            <a:spAutoFit/>
          </a:bodyPr>
          <a:lstStyle/>
          <a:p>
            <a:r>
              <a:rPr lang="en-AU" dirty="0"/>
              <a:t>All email notifications automatically sent to BOTH email addresses</a:t>
            </a:r>
          </a:p>
        </p:txBody>
      </p:sp>
      <p:sp>
        <p:nvSpPr>
          <p:cNvPr id="14" name="Rectangle 13">
            <a:extLst>
              <a:ext uri="{FF2B5EF4-FFF2-40B4-BE49-F238E27FC236}">
                <a16:creationId xmlns:a16="http://schemas.microsoft.com/office/drawing/2014/main" id="{D9F994B5-EE30-41C0-9A54-9E179F58298D}"/>
              </a:ext>
            </a:extLst>
          </p:cNvPr>
          <p:cNvSpPr/>
          <p:nvPr/>
        </p:nvSpPr>
        <p:spPr>
          <a:xfrm>
            <a:off x="224118" y="5330421"/>
            <a:ext cx="2868706" cy="551273"/>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AU"/>
          </a:p>
        </p:txBody>
      </p:sp>
      <p:sp>
        <p:nvSpPr>
          <p:cNvPr id="15" name="Rectangle 14">
            <a:extLst>
              <a:ext uri="{FF2B5EF4-FFF2-40B4-BE49-F238E27FC236}">
                <a16:creationId xmlns:a16="http://schemas.microsoft.com/office/drawing/2014/main" id="{E1607DB6-DA72-41B3-A2B8-CC7AB79F8C14}"/>
              </a:ext>
            </a:extLst>
          </p:cNvPr>
          <p:cNvSpPr/>
          <p:nvPr/>
        </p:nvSpPr>
        <p:spPr>
          <a:xfrm>
            <a:off x="6230472" y="5412372"/>
            <a:ext cx="2868706" cy="551273"/>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AU"/>
          </a:p>
        </p:txBody>
      </p:sp>
    </p:spTree>
    <p:extLst>
      <p:ext uri="{BB962C8B-B14F-4D97-AF65-F5344CB8AC3E}">
        <p14:creationId xmlns:p14="http://schemas.microsoft.com/office/powerpoint/2010/main" val="35924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1" grpId="0"/>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2116" y="285151"/>
            <a:ext cx="10944226" cy="873388"/>
          </a:xfrm>
        </p:spPr>
        <p:txBody>
          <a:bodyPr/>
          <a:lstStyle/>
          <a:p>
            <a:r>
              <a:rPr lang="en-AU" sz="3200" dirty="0"/>
              <a:t>Selecting preferences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5948863" y="3884530"/>
            <a:ext cx="4948284" cy="1015663"/>
          </a:xfrm>
          <a:prstGeom prst="rect">
            <a:avLst/>
          </a:prstGeom>
          <a:noFill/>
        </p:spPr>
        <p:txBody>
          <a:bodyPr wrap="square" rtlCol="0">
            <a:spAutoFit/>
          </a:bodyPr>
          <a:lstStyle/>
          <a:p>
            <a:pPr algn="ctr"/>
            <a:r>
              <a:rPr lang="en-AU" sz="2000" b="1" dirty="0">
                <a:solidFill>
                  <a:srgbClr val="A40A66"/>
                </a:solidFill>
                <a:latin typeface="Arial" panose="020B0604020202020204" pitchFamily="34" charset="0"/>
                <a:ea typeface="+mj-ea"/>
                <a:cs typeface="Arial" panose="020B0604020202020204" pitchFamily="34" charset="0"/>
              </a:rPr>
              <a:t>YOU MAY SELECT </a:t>
            </a:r>
            <a:r>
              <a:rPr lang="en-AU" sz="2000" b="1" u="sng" dirty="0">
                <a:solidFill>
                  <a:srgbClr val="A40A66"/>
                </a:solidFill>
                <a:latin typeface="Arial" panose="020B0604020202020204" pitchFamily="34" charset="0"/>
                <a:ea typeface="+mj-ea"/>
                <a:cs typeface="Arial" panose="020B0604020202020204" pitchFamily="34" charset="0"/>
              </a:rPr>
              <a:t>UP TO </a:t>
            </a:r>
            <a:r>
              <a:rPr lang="en-AU" sz="2000" b="1" dirty="0">
                <a:solidFill>
                  <a:srgbClr val="A40A66"/>
                </a:solidFill>
                <a:latin typeface="Arial" panose="020B0604020202020204" pitchFamily="34" charset="0"/>
                <a:ea typeface="+mj-ea"/>
                <a:cs typeface="Arial" panose="020B0604020202020204" pitchFamily="34" charset="0"/>
              </a:rPr>
              <a:t>THREE PREFERENCES ACROSS ALL PROGRAMS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31" y="986723"/>
            <a:ext cx="7159958" cy="24905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16" y="981822"/>
            <a:ext cx="4435715" cy="5514673"/>
          </a:xfrm>
          <a:prstGeom prst="rect">
            <a:avLst/>
          </a:prstGeom>
        </p:spPr>
      </p:pic>
      <p:sp>
        <p:nvSpPr>
          <p:cNvPr id="3" name="Rectangle 2"/>
          <p:cNvSpPr/>
          <p:nvPr/>
        </p:nvSpPr>
        <p:spPr>
          <a:xfrm>
            <a:off x="5470960" y="5142977"/>
            <a:ext cx="6096000" cy="923330"/>
          </a:xfrm>
          <a:prstGeom prst="rect">
            <a:avLst/>
          </a:prstGeom>
        </p:spPr>
        <p:txBody>
          <a:bodyPr>
            <a:spAutoFit/>
          </a:bodyPr>
          <a:lstStyle/>
          <a:p>
            <a:pPr algn="ctr"/>
            <a:r>
              <a:rPr lang="en-AU" dirty="0"/>
              <a:t>Your preferences will determine the </a:t>
            </a:r>
            <a:r>
              <a:rPr lang="en-AU" b="1" dirty="0"/>
              <a:t>testing</a:t>
            </a:r>
            <a:r>
              <a:rPr lang="en-AU" dirty="0"/>
              <a:t> your child will be invited to participate in.  </a:t>
            </a:r>
          </a:p>
          <a:p>
            <a:pPr algn="ctr"/>
            <a:r>
              <a:rPr lang="en-AU" dirty="0"/>
              <a:t>No testing = no potential for placement.</a:t>
            </a:r>
          </a:p>
        </p:txBody>
      </p:sp>
    </p:spTree>
    <p:extLst>
      <p:ext uri="{BB962C8B-B14F-4D97-AF65-F5344CB8AC3E}">
        <p14:creationId xmlns:p14="http://schemas.microsoft.com/office/powerpoint/2010/main" val="36907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06587" y="455481"/>
            <a:ext cx="10944226" cy="873388"/>
          </a:xfrm>
        </p:spPr>
        <p:txBody>
          <a:bodyPr/>
          <a:lstStyle/>
          <a:p>
            <a:r>
              <a:rPr lang="en-AU" sz="3200" dirty="0"/>
              <a:t>Additional information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16" y="1577544"/>
            <a:ext cx="8384042" cy="3932926"/>
          </a:xfrm>
          <a:prstGeom prst="rect">
            <a:avLst/>
          </a:prstGeom>
        </p:spPr>
      </p:pic>
      <p:sp>
        <p:nvSpPr>
          <p:cNvPr id="8" name="Right Brace 7"/>
          <p:cNvSpPr/>
          <p:nvPr/>
        </p:nvSpPr>
        <p:spPr bwMode="auto">
          <a:xfrm>
            <a:off x="8709271" y="2543737"/>
            <a:ext cx="509953" cy="2732246"/>
          </a:xfrm>
          <a:prstGeom prst="rightBrace">
            <a:avLst/>
          </a:prstGeom>
          <a:solidFill>
            <a:schemeClr val="bg1"/>
          </a:solidFill>
          <a:ln w="22225" cap="flat" cmpd="sng" algn="ctr">
            <a:solidFill>
              <a:srgbClr val="A40A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a:solidFill>
                <a:prstClr val="black"/>
              </a:solidFill>
              <a:latin typeface="Arial" charset="0"/>
            </a:endParaRPr>
          </a:p>
        </p:txBody>
      </p:sp>
      <p:sp>
        <p:nvSpPr>
          <p:cNvPr id="13" name="TextBox 12"/>
          <p:cNvSpPr txBox="1"/>
          <p:nvPr/>
        </p:nvSpPr>
        <p:spPr>
          <a:xfrm>
            <a:off x="9286566" y="3544007"/>
            <a:ext cx="2873544" cy="923330"/>
          </a:xfrm>
          <a:prstGeom prst="rect">
            <a:avLst/>
          </a:prstGeom>
          <a:noFill/>
        </p:spPr>
        <p:txBody>
          <a:bodyPr wrap="none" rtlCol="0">
            <a:spAutoFit/>
          </a:bodyPr>
          <a:lstStyle/>
          <a:p>
            <a:pPr defTabSz="457200"/>
            <a:r>
              <a:rPr lang="en-AU" dirty="0">
                <a:solidFill>
                  <a:srgbClr val="A40A66"/>
                </a:solidFill>
                <a:latin typeface="Arial" panose="020B0604020202020204" pitchFamily="34" charset="0"/>
                <a:ea typeface="+mj-ea"/>
                <a:cs typeface="Arial" panose="020B0604020202020204" pitchFamily="34" charset="0"/>
              </a:rPr>
              <a:t>Statistical</a:t>
            </a:r>
            <a:r>
              <a:rPr lang="en-AU" dirty="0">
                <a:solidFill>
                  <a:srgbClr val="FF0000"/>
                </a:solidFill>
                <a:latin typeface="Arial" panose="020B0604020202020204" pitchFamily="34" charset="0"/>
                <a:cs typeface="Arial" panose="020B0604020202020204" pitchFamily="34" charset="0"/>
              </a:rPr>
              <a:t> </a:t>
            </a:r>
            <a:r>
              <a:rPr lang="en-AU" dirty="0">
                <a:solidFill>
                  <a:srgbClr val="A40A66"/>
                </a:solidFill>
                <a:latin typeface="Arial" panose="020B0604020202020204" pitchFamily="34" charset="0"/>
                <a:ea typeface="+mj-ea"/>
                <a:cs typeface="Arial" panose="020B0604020202020204" pitchFamily="34" charset="0"/>
              </a:rPr>
              <a:t>questions</a:t>
            </a:r>
            <a:r>
              <a:rPr lang="en-AU" dirty="0">
                <a:solidFill>
                  <a:srgbClr val="FF0000"/>
                </a:solidFill>
                <a:latin typeface="Arial" panose="020B0604020202020204" pitchFamily="34" charset="0"/>
                <a:cs typeface="Arial" panose="020B0604020202020204" pitchFamily="34" charset="0"/>
              </a:rPr>
              <a:t> </a:t>
            </a:r>
            <a:r>
              <a:rPr lang="en-AU" dirty="0">
                <a:solidFill>
                  <a:srgbClr val="A40A66"/>
                </a:solidFill>
                <a:latin typeface="Arial" panose="020B0604020202020204" pitchFamily="34" charset="0"/>
                <a:ea typeface="+mj-ea"/>
                <a:cs typeface="Arial" panose="020B0604020202020204" pitchFamily="34" charset="0"/>
              </a:rPr>
              <a:t>only, </a:t>
            </a:r>
          </a:p>
          <a:p>
            <a:pPr defTabSz="457200"/>
            <a:r>
              <a:rPr lang="en-AU" dirty="0">
                <a:solidFill>
                  <a:srgbClr val="A40A66"/>
                </a:solidFill>
                <a:latin typeface="Arial" panose="020B0604020202020204" pitchFamily="34" charset="0"/>
                <a:ea typeface="+mj-ea"/>
                <a:cs typeface="Arial" panose="020B0604020202020204" pitchFamily="34" charset="0"/>
              </a:rPr>
              <a:t>answers have no bearing</a:t>
            </a:r>
          </a:p>
          <a:p>
            <a:pPr defTabSz="457200"/>
            <a:r>
              <a:rPr lang="en-AU" dirty="0">
                <a:solidFill>
                  <a:srgbClr val="A40A66"/>
                </a:solidFill>
                <a:latin typeface="Arial" panose="020B0604020202020204" pitchFamily="34" charset="0"/>
                <a:ea typeface="+mj-ea"/>
                <a:cs typeface="Arial" panose="020B0604020202020204" pitchFamily="34" charset="0"/>
              </a:rPr>
              <a:t>on your child’s application</a:t>
            </a:r>
          </a:p>
        </p:txBody>
      </p:sp>
    </p:spTree>
    <p:extLst>
      <p:ext uri="{BB962C8B-B14F-4D97-AF65-F5344CB8AC3E}">
        <p14:creationId xmlns:p14="http://schemas.microsoft.com/office/powerpoint/2010/main" val="833986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06587" y="455481"/>
            <a:ext cx="10944226" cy="873388"/>
          </a:xfrm>
        </p:spPr>
        <p:txBody>
          <a:bodyPr/>
          <a:lstStyle/>
          <a:p>
            <a:r>
              <a:rPr lang="en-AU" sz="3200" dirty="0"/>
              <a:t>Acknowledgments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885" y="1561100"/>
            <a:ext cx="8603590" cy="4221136"/>
          </a:xfrm>
          <a:prstGeom prst="rect">
            <a:avLst/>
          </a:prstGeom>
        </p:spPr>
      </p:pic>
      <p:sp>
        <p:nvSpPr>
          <p:cNvPr id="11" name="Right Brace 10"/>
          <p:cNvSpPr/>
          <p:nvPr/>
        </p:nvSpPr>
        <p:spPr bwMode="auto">
          <a:xfrm>
            <a:off x="8001061" y="4003630"/>
            <a:ext cx="537027" cy="1572722"/>
          </a:xfrm>
          <a:prstGeom prst="rightBrace">
            <a:avLst/>
          </a:prstGeom>
          <a:solidFill>
            <a:schemeClr val="bg1"/>
          </a:solidFill>
          <a:ln w="22225" cap="flat" cmpd="sng" algn="ctr">
            <a:solidFill>
              <a:srgbClr val="A40A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a:solidFill>
                <a:prstClr val="black"/>
              </a:solidFill>
              <a:latin typeface="Arial" charset="0"/>
            </a:endParaRPr>
          </a:p>
        </p:txBody>
      </p:sp>
      <p:sp>
        <p:nvSpPr>
          <p:cNvPr id="12" name="TextBox 11"/>
          <p:cNvSpPr txBox="1"/>
          <p:nvPr/>
        </p:nvSpPr>
        <p:spPr>
          <a:xfrm>
            <a:off x="8842931" y="4605325"/>
            <a:ext cx="2409270" cy="369332"/>
          </a:xfrm>
          <a:prstGeom prst="rect">
            <a:avLst/>
          </a:prstGeom>
          <a:noFill/>
        </p:spPr>
        <p:txBody>
          <a:bodyPr wrap="square" rtlCol="0">
            <a:spAutoFit/>
          </a:bodyPr>
          <a:lstStyle/>
          <a:p>
            <a:pPr defTabSz="457200"/>
            <a:r>
              <a:rPr lang="en-AU" dirty="0">
                <a:solidFill>
                  <a:srgbClr val="A40A66"/>
                </a:solidFill>
                <a:latin typeface="Arial" panose="020B0604020202020204" pitchFamily="34" charset="0"/>
                <a:ea typeface="+mj-ea"/>
                <a:cs typeface="Arial" panose="020B0604020202020204" pitchFamily="34" charset="0"/>
              </a:rPr>
              <a:t>Confirm all to submit</a:t>
            </a:r>
          </a:p>
        </p:txBody>
      </p:sp>
    </p:spTree>
    <p:extLst>
      <p:ext uri="{BB962C8B-B14F-4D97-AF65-F5344CB8AC3E}">
        <p14:creationId xmlns:p14="http://schemas.microsoft.com/office/powerpoint/2010/main" val="1160789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3896" y="269923"/>
            <a:ext cx="11193742" cy="873388"/>
          </a:xfrm>
        </p:spPr>
        <p:txBody>
          <a:bodyPr/>
          <a:lstStyle/>
          <a:p>
            <a:r>
              <a:rPr lang="en-AU" sz="3200" dirty="0"/>
              <a:t>Check that your information is correct and SUBMIT</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080082"/>
            <a:ext cx="11887142" cy="7012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540" y="1753122"/>
            <a:ext cx="3675999" cy="248406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541" y="4237188"/>
            <a:ext cx="3380922" cy="24917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039" y="1781323"/>
            <a:ext cx="4110460" cy="292283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1" y="1933184"/>
            <a:ext cx="4348039" cy="2991632"/>
          </a:xfrm>
          <a:prstGeom prst="rect">
            <a:avLst/>
          </a:prstGeom>
        </p:spPr>
      </p:pic>
      <p:pic>
        <p:nvPicPr>
          <p:cNvPr id="5" name="Picture 4">
            <a:extLst>
              <a:ext uri="{FF2B5EF4-FFF2-40B4-BE49-F238E27FC236}">
                <a16:creationId xmlns:a16="http://schemas.microsoft.com/office/drawing/2014/main" id="{7C3E2D48-44BF-4429-B741-FC331643416D}"/>
              </a:ext>
            </a:extLst>
          </p:cNvPr>
          <p:cNvPicPr>
            <a:picLocks noChangeAspect="1"/>
          </p:cNvPicPr>
          <p:nvPr/>
        </p:nvPicPr>
        <p:blipFill>
          <a:blip r:embed="rId7"/>
          <a:stretch>
            <a:fillRect/>
          </a:stretch>
        </p:blipFill>
        <p:spPr>
          <a:xfrm>
            <a:off x="2918268" y="706617"/>
            <a:ext cx="5163271" cy="504895"/>
          </a:xfrm>
          <a:prstGeom prst="rect">
            <a:avLst/>
          </a:prstGeom>
        </p:spPr>
      </p:pic>
    </p:spTree>
    <p:extLst>
      <p:ext uri="{BB962C8B-B14F-4D97-AF65-F5344CB8AC3E}">
        <p14:creationId xmlns:p14="http://schemas.microsoft.com/office/powerpoint/2010/main" val="37213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2031" y="382292"/>
            <a:ext cx="11193742" cy="873388"/>
          </a:xfrm>
        </p:spPr>
        <p:txBody>
          <a:bodyPr/>
          <a:lstStyle/>
          <a:p>
            <a:r>
              <a:rPr lang="en-AU" sz="3200" dirty="0"/>
              <a:t>Application submitted successfully</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43" y="1143311"/>
            <a:ext cx="7147915" cy="4873168"/>
          </a:xfrm>
          <a:prstGeom prst="rect">
            <a:avLst/>
          </a:prstGeom>
        </p:spPr>
      </p:pic>
      <p:sp>
        <p:nvSpPr>
          <p:cNvPr id="11" name="TextBox 10"/>
          <p:cNvSpPr txBox="1"/>
          <p:nvPr/>
        </p:nvSpPr>
        <p:spPr>
          <a:xfrm>
            <a:off x="7896955" y="3429000"/>
            <a:ext cx="3285620" cy="2031325"/>
          </a:xfrm>
          <a:prstGeom prst="rect">
            <a:avLst/>
          </a:prstGeom>
          <a:noFill/>
        </p:spPr>
        <p:txBody>
          <a:bodyPr wrap="square" rtlCol="0">
            <a:spAutoFit/>
          </a:bodyPr>
          <a:lstStyle/>
          <a:p>
            <a:pPr algn="ctr" defTabSz="457200"/>
            <a:r>
              <a:rPr lang="en-AU" dirty="0">
                <a:solidFill>
                  <a:srgbClr val="A40A66"/>
                </a:solidFill>
                <a:latin typeface="Arial" panose="020B0604020202020204"/>
              </a:rPr>
              <a:t>An automated email will be sent to the email address/s included in your child’s application. </a:t>
            </a:r>
          </a:p>
          <a:p>
            <a:pPr algn="ctr" defTabSz="457200"/>
            <a:endParaRPr lang="en-AU" dirty="0">
              <a:solidFill>
                <a:srgbClr val="A40A66"/>
              </a:solidFill>
              <a:latin typeface="Arial" panose="020B0604020202020204"/>
            </a:endParaRPr>
          </a:p>
          <a:p>
            <a:pPr algn="ctr" defTabSz="457200"/>
            <a:r>
              <a:rPr lang="en-AU" dirty="0">
                <a:solidFill>
                  <a:srgbClr val="A40A66"/>
                </a:solidFill>
                <a:latin typeface="Arial" panose="020B0604020202020204"/>
              </a:rPr>
              <a:t>Please contact GTSU if you do not receive this.</a:t>
            </a:r>
          </a:p>
        </p:txBody>
      </p:sp>
      <p:sp>
        <p:nvSpPr>
          <p:cNvPr id="7" name="TextBox 6">
            <a:extLst>
              <a:ext uri="{FF2B5EF4-FFF2-40B4-BE49-F238E27FC236}">
                <a16:creationId xmlns:a16="http://schemas.microsoft.com/office/drawing/2014/main" id="{62D6DD80-AD10-40CF-9ECB-D2ECDD75E272}"/>
              </a:ext>
            </a:extLst>
          </p:cNvPr>
          <p:cNvSpPr txBox="1"/>
          <p:nvPr/>
        </p:nvSpPr>
        <p:spPr>
          <a:xfrm>
            <a:off x="7642648" y="1439682"/>
            <a:ext cx="3794235" cy="1477328"/>
          </a:xfrm>
          <a:prstGeom prst="rect">
            <a:avLst/>
          </a:prstGeom>
          <a:noFill/>
        </p:spPr>
        <p:txBody>
          <a:bodyPr wrap="square">
            <a:spAutoFit/>
          </a:bodyPr>
          <a:lstStyle/>
          <a:p>
            <a:pPr algn="ctr"/>
            <a:r>
              <a:rPr lang="en-AU" dirty="0"/>
              <a:t>Any changes to the application from this point can only by made by contacting the Gifted and Talented Selection Unit on 9264 4307 or </a:t>
            </a:r>
            <a:r>
              <a:rPr lang="en-AU" dirty="0">
                <a:hlinkClick r:id="rId3"/>
              </a:rPr>
              <a:t>gtsu@education.wa.edu.au</a:t>
            </a:r>
            <a:r>
              <a:rPr lang="en-AU" dirty="0"/>
              <a:t> </a:t>
            </a:r>
          </a:p>
        </p:txBody>
      </p:sp>
    </p:spTree>
    <p:extLst>
      <p:ext uri="{BB962C8B-B14F-4D97-AF65-F5344CB8AC3E}">
        <p14:creationId xmlns:p14="http://schemas.microsoft.com/office/powerpoint/2010/main" val="16351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4986D-772C-4FBA-8BA4-BD4892CD02F3}"/>
              </a:ext>
            </a:extLst>
          </p:cNvPr>
          <p:cNvSpPr>
            <a:spLocks noGrp="1"/>
          </p:cNvSpPr>
          <p:nvPr>
            <p:ph sz="half" idx="1"/>
          </p:nvPr>
        </p:nvSpPr>
        <p:spPr>
          <a:xfrm>
            <a:off x="1377388" y="974352"/>
            <a:ext cx="5382000" cy="4321176"/>
          </a:xfrm>
        </p:spPr>
        <p:txBody>
          <a:bodyPr/>
          <a:lstStyle/>
          <a:p>
            <a:endParaRPr lang="en-AU" dirty="0"/>
          </a:p>
          <a:p>
            <a:pPr marL="342900" indent="-342900">
              <a:buFont typeface="Arial" panose="020B0604020202020204" pitchFamily="34" charset="0"/>
              <a:buChar char="•"/>
            </a:pPr>
            <a:r>
              <a:rPr lang="en-AU" sz="3200" b="0" dirty="0">
                <a:solidFill>
                  <a:schemeClr val="tx1"/>
                </a:solidFill>
              </a:rPr>
              <a:t>Programs</a:t>
            </a:r>
          </a:p>
          <a:p>
            <a:pPr marL="342900" indent="-342900">
              <a:buFont typeface="Arial" panose="020B0604020202020204" pitchFamily="34" charset="0"/>
              <a:buChar char="•"/>
            </a:pPr>
            <a:r>
              <a:rPr lang="en-AU" sz="3200" b="0" dirty="0">
                <a:solidFill>
                  <a:schemeClr val="tx1"/>
                </a:solidFill>
              </a:rPr>
              <a:t>How to apply</a:t>
            </a:r>
          </a:p>
          <a:p>
            <a:pPr marL="342900" indent="-342900">
              <a:buFont typeface="Arial" panose="020B0604020202020204" pitchFamily="34" charset="0"/>
              <a:buChar char="•"/>
            </a:pPr>
            <a:r>
              <a:rPr lang="en-AU" sz="3200" b="0" dirty="0">
                <a:solidFill>
                  <a:schemeClr val="tx1"/>
                </a:solidFill>
              </a:rPr>
              <a:t>Testing processes</a:t>
            </a:r>
          </a:p>
          <a:p>
            <a:pPr marL="342900" indent="-342900">
              <a:buFont typeface="Arial" panose="020B0604020202020204" pitchFamily="34" charset="0"/>
              <a:buChar char="•"/>
            </a:pPr>
            <a:r>
              <a:rPr lang="en-AU" sz="3200" b="0" dirty="0">
                <a:solidFill>
                  <a:schemeClr val="tx1"/>
                </a:solidFill>
              </a:rPr>
              <a:t>Results</a:t>
            </a:r>
          </a:p>
          <a:p>
            <a:pPr marL="342900" indent="-342900">
              <a:buFont typeface="Arial" panose="020B0604020202020204" pitchFamily="34" charset="0"/>
              <a:buChar char="•"/>
            </a:pPr>
            <a:r>
              <a:rPr lang="en-AU" sz="3200" b="0" dirty="0">
                <a:solidFill>
                  <a:schemeClr val="tx1"/>
                </a:solidFill>
              </a:rPr>
              <a:t>Offers of placement</a:t>
            </a:r>
          </a:p>
          <a:p>
            <a:pPr marL="342900" indent="-342900">
              <a:buFont typeface="Arial" panose="020B0604020202020204" pitchFamily="34" charset="0"/>
              <a:buChar char="•"/>
            </a:pPr>
            <a:r>
              <a:rPr lang="en-AU" sz="3200" b="0" dirty="0">
                <a:solidFill>
                  <a:schemeClr val="tx1"/>
                </a:solidFill>
              </a:rPr>
              <a:t>Key dates</a:t>
            </a:r>
          </a:p>
        </p:txBody>
      </p:sp>
      <p:sp>
        <p:nvSpPr>
          <p:cNvPr id="5" name="Title 10">
            <a:extLst>
              <a:ext uri="{FF2B5EF4-FFF2-40B4-BE49-F238E27FC236}">
                <a16:creationId xmlns:a16="http://schemas.microsoft.com/office/drawing/2014/main" id="{BEDBB93C-EB64-41F9-ADAF-04BE1F93D0A2}"/>
              </a:ext>
            </a:extLst>
          </p:cNvPr>
          <p:cNvSpPr>
            <a:spLocks noGrp="1"/>
          </p:cNvSpPr>
          <p:nvPr>
            <p:ph type="title"/>
          </p:nvPr>
        </p:nvSpPr>
        <p:spPr>
          <a:xfrm>
            <a:off x="410332" y="471332"/>
            <a:ext cx="10944226" cy="873388"/>
          </a:xfrm>
        </p:spPr>
        <p:txBody>
          <a:bodyPr/>
          <a:lstStyle/>
          <a:p>
            <a:r>
              <a:rPr lang="en-AU" sz="3200" dirty="0"/>
              <a:t>Presentation overview</a:t>
            </a:r>
          </a:p>
        </p:txBody>
      </p:sp>
    </p:spTree>
    <p:extLst>
      <p:ext uri="{BB962C8B-B14F-4D97-AF65-F5344CB8AC3E}">
        <p14:creationId xmlns:p14="http://schemas.microsoft.com/office/powerpoint/2010/main" val="420819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2031" y="382292"/>
            <a:ext cx="11193742" cy="873388"/>
          </a:xfrm>
        </p:spPr>
        <p:txBody>
          <a:bodyPr/>
          <a:lstStyle/>
          <a:p>
            <a:r>
              <a:rPr lang="en-AU" sz="3200" dirty="0"/>
              <a:t>Confirmation email</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extBox 7"/>
          <p:cNvSpPr txBox="1"/>
          <p:nvPr/>
        </p:nvSpPr>
        <p:spPr>
          <a:xfrm>
            <a:off x="8356996" y="1828203"/>
            <a:ext cx="3048000" cy="4031873"/>
          </a:xfrm>
          <a:prstGeom prst="rect">
            <a:avLst/>
          </a:prstGeom>
          <a:noFill/>
        </p:spPr>
        <p:txBody>
          <a:bodyPr wrap="square" rtlCol="0">
            <a:spAutoFit/>
          </a:bodyPr>
          <a:lstStyle/>
          <a:p>
            <a:pPr marL="342900" indent="-342900" defTabSz="457200">
              <a:buFontTx/>
              <a:buAutoNum type="arabicPeriod"/>
            </a:pPr>
            <a:r>
              <a:rPr lang="en-AU" b="1" dirty="0">
                <a:solidFill>
                  <a:srgbClr val="A40A66"/>
                </a:solidFill>
                <a:latin typeface="Arial" panose="020B0604020202020204"/>
              </a:rPr>
              <a:t>Make sure you receive</a:t>
            </a:r>
          </a:p>
          <a:p>
            <a:pPr marL="342900" indent="-342900" defTabSz="457200">
              <a:buFontTx/>
              <a:buAutoNum type="arabicPeriod"/>
            </a:pPr>
            <a:endParaRPr lang="en-AU" b="1" dirty="0">
              <a:solidFill>
                <a:srgbClr val="A40A66"/>
              </a:solidFill>
              <a:latin typeface="Arial" panose="020B0604020202020204"/>
            </a:endParaRPr>
          </a:p>
          <a:p>
            <a:pPr marL="342900" indent="-342900" defTabSz="457200">
              <a:buFontTx/>
              <a:buAutoNum type="arabicPeriod"/>
            </a:pPr>
            <a:r>
              <a:rPr lang="en-AU" b="1" dirty="0">
                <a:solidFill>
                  <a:srgbClr val="A40A66"/>
                </a:solidFill>
                <a:latin typeface="Arial" panose="020B0604020202020204"/>
              </a:rPr>
              <a:t>Check details and contact GTSU with any changes</a:t>
            </a:r>
          </a:p>
          <a:p>
            <a:pPr marL="342900" indent="-342900" defTabSz="457200">
              <a:buFontTx/>
              <a:buAutoNum type="arabicPeriod"/>
            </a:pPr>
            <a:endParaRPr lang="en-AU" b="1" dirty="0">
              <a:solidFill>
                <a:srgbClr val="A40A66"/>
              </a:solidFill>
              <a:latin typeface="Arial" panose="020B0604020202020204"/>
            </a:endParaRPr>
          </a:p>
          <a:p>
            <a:pPr marL="342900" indent="-342900" defTabSz="457200">
              <a:buFontTx/>
              <a:buAutoNum type="arabicPeriod"/>
            </a:pPr>
            <a:r>
              <a:rPr lang="en-AU" b="1" dirty="0">
                <a:solidFill>
                  <a:srgbClr val="A40A66"/>
                </a:solidFill>
                <a:latin typeface="Arial" panose="020B0604020202020204"/>
              </a:rPr>
              <a:t>Keep a copy</a:t>
            </a:r>
          </a:p>
          <a:p>
            <a:pPr marL="342900" indent="-342900" defTabSz="457200">
              <a:buFontTx/>
              <a:buAutoNum type="arabicPeriod"/>
            </a:pPr>
            <a:endParaRPr lang="en-AU" b="1" dirty="0">
              <a:solidFill>
                <a:srgbClr val="A40A66"/>
              </a:solidFill>
              <a:latin typeface="Arial" panose="020B0604020202020204"/>
            </a:endParaRPr>
          </a:p>
          <a:p>
            <a:pPr marL="342900" indent="-342900" defTabSz="457200">
              <a:buFontTx/>
              <a:buAutoNum type="arabicPeriod"/>
            </a:pPr>
            <a:r>
              <a:rPr lang="en-AU" sz="2800" b="1" dirty="0">
                <a:solidFill>
                  <a:srgbClr val="A40A66"/>
                </a:solidFill>
                <a:latin typeface="Arial" panose="020B0604020202020204"/>
              </a:rPr>
              <a:t>Do not submit more than one application per child</a:t>
            </a:r>
          </a:p>
        </p:txBody>
      </p:sp>
      <p:pic>
        <p:nvPicPr>
          <p:cNvPr id="5" name="Picture 4">
            <a:extLst>
              <a:ext uri="{FF2B5EF4-FFF2-40B4-BE49-F238E27FC236}">
                <a16:creationId xmlns:a16="http://schemas.microsoft.com/office/drawing/2014/main" id="{80BC9F34-5944-4D5D-9F3B-41DB6E05551A}"/>
              </a:ext>
            </a:extLst>
          </p:cNvPr>
          <p:cNvPicPr>
            <a:picLocks noChangeAspect="1"/>
          </p:cNvPicPr>
          <p:nvPr/>
        </p:nvPicPr>
        <p:blipFill>
          <a:blip r:embed="rId2"/>
          <a:stretch>
            <a:fillRect/>
          </a:stretch>
        </p:blipFill>
        <p:spPr>
          <a:xfrm>
            <a:off x="2026416" y="1652259"/>
            <a:ext cx="5753100" cy="3952875"/>
          </a:xfrm>
          <a:prstGeom prst="rect">
            <a:avLst/>
          </a:prstGeom>
        </p:spPr>
      </p:pic>
    </p:spTree>
    <p:extLst>
      <p:ext uri="{BB962C8B-B14F-4D97-AF65-F5344CB8AC3E}">
        <p14:creationId xmlns:p14="http://schemas.microsoft.com/office/powerpoint/2010/main" val="10501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42360" y="597444"/>
            <a:ext cx="11193742" cy="873388"/>
          </a:xfrm>
        </p:spPr>
        <p:txBody>
          <a:bodyPr/>
          <a:lstStyle/>
          <a:p>
            <a:r>
              <a:rPr lang="en-AU" sz="3200" dirty="0"/>
              <a:t>Testing for academic programs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642360" y="1638690"/>
            <a:ext cx="11325522" cy="4401205"/>
          </a:xfrm>
          <a:prstGeom prst="rect">
            <a:avLst/>
          </a:prstGeom>
          <a:noFill/>
        </p:spPr>
        <p:txBody>
          <a:bodyPr wrap="square" rtlCol="0">
            <a:spAutoFit/>
          </a:bodyPr>
          <a:lstStyle/>
          <a:p>
            <a:endParaRPr lang="en-AU" sz="2400" b="1"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Testing</a:t>
            </a:r>
            <a:r>
              <a:rPr lang="en-AU" sz="28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Academic Selective Entrance Test </a:t>
            </a:r>
          </a:p>
          <a:p>
            <a:r>
              <a:rPr lang="en-AU" sz="2400" dirty="0">
                <a:latin typeface="Arial" panose="020B0604020202020204" pitchFamily="34" charset="0"/>
                <a:cs typeface="Arial" panose="020B0604020202020204" pitchFamily="34" charset="0"/>
              </a:rPr>
              <a:t>			</a:t>
            </a:r>
            <a:r>
              <a:rPr lang="en-AU" sz="2400" b="1" dirty="0">
                <a:latin typeface="Arial" panose="020B0604020202020204" pitchFamily="34" charset="0"/>
                <a:cs typeface="Arial" panose="020B0604020202020204" pitchFamily="34" charset="0"/>
              </a:rPr>
              <a:t>(ASET)</a:t>
            </a:r>
          </a:p>
          <a:p>
            <a:endParaRPr lang="en-AU" sz="2800" dirty="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Placements</a:t>
            </a:r>
            <a:r>
              <a:rPr lang="en-AU" sz="28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Based solely on the results of the </a:t>
            </a:r>
            <a:r>
              <a:rPr lang="en-AU" sz="2400" b="1" dirty="0">
                <a:latin typeface="Arial" panose="020B0604020202020204" pitchFamily="34" charset="0"/>
                <a:cs typeface="Arial" panose="020B0604020202020204" pitchFamily="34" charset="0"/>
              </a:rPr>
              <a:t>ASET.</a:t>
            </a:r>
          </a:p>
          <a:p>
            <a:r>
              <a:rPr lang="en-AU" sz="2400" b="1" dirty="0">
                <a:latin typeface="Arial" panose="020B0604020202020204" pitchFamily="34" charset="0"/>
                <a:cs typeface="Arial" panose="020B0604020202020204" pitchFamily="34" charset="0"/>
              </a:rPr>
              <a:t>				</a:t>
            </a:r>
          </a:p>
          <a:p>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Scores are ranked from the top down to fill 				         		a set number of vacancies for each program.</a:t>
            </a:r>
            <a:br>
              <a:rPr lang="en-AU" sz="2400" dirty="0">
                <a:latin typeface="Arial" panose="020B0604020202020204" pitchFamily="34" charset="0"/>
                <a:cs typeface="Arial" panose="020B0604020202020204" pitchFamily="34" charset="0"/>
              </a:rPr>
            </a:br>
            <a:endParaRPr lang="en-AU" sz="2400" dirty="0">
              <a:solidFill>
                <a:srgbClr val="A40A66"/>
              </a:solidFill>
              <a:latin typeface="Arial" panose="020B0604020202020204" pitchFamily="34" charset="0"/>
              <a:ea typeface="+mj-ea"/>
              <a:cs typeface="Arial" panose="020B0604020202020204" pitchFamily="34" charset="0"/>
            </a:endParaRPr>
          </a:p>
          <a:p>
            <a:endParaRPr lang="en-A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81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9555" y="597444"/>
            <a:ext cx="11313458" cy="873388"/>
          </a:xfrm>
        </p:spPr>
        <p:txBody>
          <a:bodyPr/>
          <a:lstStyle/>
          <a:p>
            <a:r>
              <a:rPr lang="en-AU" sz="3200" dirty="0"/>
              <a:t>Testing for languages programs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364415" y="1164754"/>
            <a:ext cx="11343737" cy="5201424"/>
          </a:xfrm>
          <a:prstGeom prst="rect">
            <a:avLst/>
          </a:prstGeom>
          <a:noFill/>
        </p:spPr>
        <p:txBody>
          <a:bodyPr wrap="square" rtlCol="0">
            <a:spAutoFit/>
          </a:bodyPr>
          <a:lstStyle/>
          <a:p>
            <a:endParaRPr lang="en-AU" sz="2400" b="1"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Testing</a:t>
            </a:r>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1.  </a:t>
            </a:r>
            <a:r>
              <a:rPr lang="en-AU" sz="2400" b="1" dirty="0">
                <a:latin typeface="Arial" panose="020B0604020202020204" pitchFamily="34" charset="0"/>
                <a:cs typeface="Arial" panose="020B0604020202020204" pitchFamily="34" charset="0"/>
              </a:rPr>
              <a:t>ASET</a:t>
            </a:r>
          </a:p>
          <a:p>
            <a:r>
              <a:rPr lang="en-AU" sz="2400" dirty="0">
                <a:latin typeface="Arial" panose="020B0604020202020204" pitchFamily="34" charset="0"/>
                <a:cs typeface="Arial" panose="020B0604020202020204" pitchFamily="34" charset="0"/>
              </a:rPr>
              <a:t>			2. Languages interview*</a:t>
            </a:r>
          </a:p>
          <a:p>
            <a:r>
              <a:rPr lang="en-AU" sz="2400" b="1" dirty="0">
                <a:latin typeface="Arial" panose="020B0604020202020204" pitchFamily="34" charset="0"/>
                <a:cs typeface="Arial" panose="020B0604020202020204" pitchFamily="34" charset="0"/>
              </a:rPr>
              <a:t>			</a:t>
            </a:r>
          </a:p>
          <a:p>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*Languages applicants who meet the qualifying ASET 				score will be invited to a Languages interview</a:t>
            </a:r>
          </a:p>
          <a:p>
            <a:endParaRPr lang="en-AU" sz="3600" b="1" dirty="0">
              <a:solidFill>
                <a:srgbClr val="A40A66"/>
              </a:solidFill>
              <a:latin typeface="Arial" panose="020B0604020202020204" pitchFamily="34" charset="0"/>
              <a:ea typeface="+mj-ea"/>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Placement</a:t>
            </a:r>
            <a:r>
              <a:rPr lang="en-AU" sz="3200" b="1" dirty="0">
                <a:latin typeface="Arial" panose="020B0604020202020204" pitchFamily="34" charset="0"/>
                <a:cs typeface="Arial" panose="020B0604020202020204" pitchFamily="34" charset="0"/>
              </a:rPr>
              <a:t>		</a:t>
            </a:r>
            <a:r>
              <a:rPr lang="en-AU" sz="2400" b="1" dirty="0">
                <a:latin typeface="Arial" panose="020B0604020202020204" pitchFamily="34" charset="0"/>
                <a:cs typeface="Arial" panose="020B0604020202020204" pitchFamily="34" charset="0"/>
              </a:rPr>
              <a:t>ASET</a:t>
            </a:r>
            <a:r>
              <a:rPr lang="en-AU" sz="2400" dirty="0">
                <a:latin typeface="Arial" panose="020B0604020202020204" pitchFamily="34" charset="0"/>
                <a:cs typeface="Arial" panose="020B0604020202020204" pitchFamily="34" charset="0"/>
              </a:rPr>
              <a:t> (80%) and interview (20%)*				   				</a:t>
            </a:r>
          </a:p>
          <a:p>
            <a:r>
              <a:rPr lang="en-AU" sz="2400" dirty="0">
                <a:latin typeface="Arial" panose="020B0604020202020204" pitchFamily="34" charset="0"/>
                <a:cs typeface="Arial" panose="020B0604020202020204" pitchFamily="34" charset="0"/>
              </a:rPr>
              <a:t>			*Converted to a score out of 100. The combined score is 				ranked from the top down to fill a set number of vacancies for 			languages programs.</a:t>
            </a:r>
          </a:p>
          <a:p>
            <a:endParaRPr lang="en-A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9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7920" y="295333"/>
            <a:ext cx="11313458" cy="873388"/>
          </a:xfrm>
        </p:spPr>
        <p:txBody>
          <a:bodyPr/>
          <a:lstStyle/>
          <a:p>
            <a:r>
              <a:rPr lang="en-AU" sz="3200" dirty="0"/>
              <a:t>Testing for arts programs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TextBox 10"/>
          <p:cNvSpPr txBox="1"/>
          <p:nvPr/>
        </p:nvSpPr>
        <p:spPr>
          <a:xfrm>
            <a:off x="8462513" y="6202572"/>
            <a:ext cx="3729487" cy="523220"/>
          </a:xfrm>
          <a:prstGeom prst="rect">
            <a:avLst/>
          </a:prstGeom>
          <a:noFill/>
        </p:spPr>
        <p:txBody>
          <a:bodyPr wrap="square" rtlCol="0">
            <a:spAutoFit/>
          </a:bodyPr>
          <a:lstStyle/>
          <a:p>
            <a:pPr algn="r"/>
            <a:r>
              <a:rPr lang="en-AU" sz="1400" b="1" dirty="0">
                <a:latin typeface="Arial" panose="020B0604020202020204" pitchFamily="34" charset="0"/>
                <a:cs typeface="Arial" panose="020B0604020202020204" pitchFamily="34" charset="0"/>
              </a:rPr>
              <a:t>*</a:t>
            </a:r>
            <a:r>
              <a:rPr lang="en-AU" sz="1400" dirty="0">
                <a:latin typeface="Arial" panose="020B0604020202020204" pitchFamily="34" charset="0"/>
                <a:cs typeface="Arial" panose="020B0604020202020204" pitchFamily="34" charset="0"/>
              </a:rPr>
              <a:t> Unsuccessful applicants may have the opportunity to reaudition for Music in Term 3.</a:t>
            </a:r>
          </a:p>
        </p:txBody>
      </p:sp>
      <p:sp>
        <p:nvSpPr>
          <p:cNvPr id="12" name="TextBox 11"/>
          <p:cNvSpPr txBox="1"/>
          <p:nvPr/>
        </p:nvSpPr>
        <p:spPr>
          <a:xfrm>
            <a:off x="176526" y="976713"/>
            <a:ext cx="2558554" cy="1323439"/>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MEDIA ARTS</a:t>
            </a:r>
          </a:p>
          <a:p>
            <a:r>
              <a:rPr lang="en-AU" sz="2000" b="1" dirty="0">
                <a:latin typeface="Arial" panose="020B0604020202020204" pitchFamily="34" charset="0"/>
                <a:cs typeface="Arial" panose="020B0604020202020204" pitchFamily="34" charset="0"/>
              </a:rPr>
              <a:t>DANCE</a:t>
            </a:r>
          </a:p>
          <a:p>
            <a:r>
              <a:rPr lang="en-AU" sz="2000" b="1" dirty="0">
                <a:latin typeface="Arial" panose="020B0604020202020204" pitchFamily="34" charset="0"/>
                <a:cs typeface="Arial" panose="020B0604020202020204" pitchFamily="34" charset="0"/>
              </a:rPr>
              <a:t>DRAMA</a:t>
            </a:r>
          </a:p>
          <a:p>
            <a:r>
              <a:rPr lang="en-AU" sz="2000" b="1" dirty="0">
                <a:latin typeface="Arial" panose="020B0604020202020204" pitchFamily="34" charset="0"/>
                <a:cs typeface="Arial" panose="020B0604020202020204" pitchFamily="34" charset="0"/>
              </a:rPr>
              <a:t>MUSIC THEATRE</a:t>
            </a:r>
          </a:p>
        </p:txBody>
      </p:sp>
      <p:sp>
        <p:nvSpPr>
          <p:cNvPr id="13" name="TextBox 12"/>
          <p:cNvSpPr txBox="1"/>
          <p:nvPr/>
        </p:nvSpPr>
        <p:spPr>
          <a:xfrm>
            <a:off x="196254" y="2910460"/>
            <a:ext cx="2558554" cy="400110"/>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VISUAL ARTS</a:t>
            </a:r>
          </a:p>
        </p:txBody>
      </p:sp>
      <p:sp>
        <p:nvSpPr>
          <p:cNvPr id="14" name="TextBox 13"/>
          <p:cNvSpPr txBox="1"/>
          <p:nvPr/>
        </p:nvSpPr>
        <p:spPr>
          <a:xfrm>
            <a:off x="372243" y="5153424"/>
            <a:ext cx="2558554" cy="400110"/>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MUSIC</a:t>
            </a:r>
          </a:p>
        </p:txBody>
      </p:sp>
      <p:cxnSp>
        <p:nvCxnSpPr>
          <p:cNvPr id="15" name="Straight Connector 14"/>
          <p:cNvCxnSpPr/>
          <p:nvPr/>
        </p:nvCxnSpPr>
        <p:spPr>
          <a:xfrm>
            <a:off x="0" y="2429135"/>
            <a:ext cx="12192000" cy="0"/>
          </a:xfrm>
          <a:prstGeom prst="line">
            <a:avLst/>
          </a:prstGeom>
          <a:ln w="38100">
            <a:solidFill>
              <a:srgbClr val="A40A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4239836"/>
            <a:ext cx="12192000" cy="0"/>
          </a:xfrm>
          <a:prstGeom prst="line">
            <a:avLst/>
          </a:prstGeom>
          <a:ln w="38100">
            <a:solidFill>
              <a:srgbClr val="A40A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E14630E-48F5-41ED-8110-54909045CA6C}"/>
              </a:ext>
            </a:extLst>
          </p:cNvPr>
          <p:cNvSpPr txBox="1"/>
          <p:nvPr/>
        </p:nvSpPr>
        <p:spPr>
          <a:xfrm>
            <a:off x="3682401" y="2663519"/>
            <a:ext cx="4464496" cy="1323439"/>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Workshop (60%) (all)</a:t>
            </a:r>
          </a:p>
          <a:p>
            <a:r>
              <a:rPr lang="en-AU" sz="1600" dirty="0">
                <a:latin typeface="Arial "/>
              </a:rPr>
              <a:t>2.  </a:t>
            </a:r>
            <a:r>
              <a:rPr lang="en-AU" sz="1600" b="1" dirty="0">
                <a:latin typeface="Arial "/>
              </a:rPr>
              <a:t>ASET</a:t>
            </a:r>
            <a:r>
              <a:rPr lang="en-AU" sz="1600" dirty="0">
                <a:latin typeface="Arial "/>
              </a:rPr>
              <a:t> (20%) (all)</a:t>
            </a:r>
          </a:p>
          <a:p>
            <a:r>
              <a:rPr lang="en-AU" sz="1600" dirty="0">
                <a:latin typeface="Arial "/>
              </a:rPr>
              <a:t>3.  Interview (20%) (selected students only)</a:t>
            </a:r>
          </a:p>
        </p:txBody>
      </p:sp>
      <p:sp>
        <p:nvSpPr>
          <p:cNvPr id="18" name="TextBox 17">
            <a:extLst>
              <a:ext uri="{FF2B5EF4-FFF2-40B4-BE49-F238E27FC236}">
                <a16:creationId xmlns:a16="http://schemas.microsoft.com/office/drawing/2014/main" id="{2E14630E-48F5-41ED-8110-54909045CA6C}"/>
              </a:ext>
            </a:extLst>
          </p:cNvPr>
          <p:cNvSpPr txBox="1"/>
          <p:nvPr/>
        </p:nvSpPr>
        <p:spPr>
          <a:xfrm>
            <a:off x="3757942" y="947500"/>
            <a:ext cx="5365037" cy="1323439"/>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Workshop/Audition and possible call-back (65%) (all)</a:t>
            </a:r>
          </a:p>
          <a:p>
            <a:r>
              <a:rPr lang="en-AU" sz="1600" dirty="0">
                <a:latin typeface="Arial "/>
              </a:rPr>
              <a:t>2.  </a:t>
            </a:r>
            <a:r>
              <a:rPr lang="en-AU" sz="1600" b="1" dirty="0">
                <a:latin typeface="Arial "/>
              </a:rPr>
              <a:t>ASET</a:t>
            </a:r>
            <a:r>
              <a:rPr lang="en-AU" sz="1600" dirty="0">
                <a:latin typeface="Arial "/>
              </a:rPr>
              <a:t> (20%) (all)</a:t>
            </a:r>
          </a:p>
          <a:p>
            <a:r>
              <a:rPr lang="en-AU" sz="1600" dirty="0">
                <a:latin typeface="Arial "/>
              </a:rPr>
              <a:t>3.  Interview (15%) (selected students only)</a:t>
            </a:r>
          </a:p>
        </p:txBody>
      </p:sp>
      <p:sp>
        <p:nvSpPr>
          <p:cNvPr id="19" name="TextBox 18">
            <a:extLst>
              <a:ext uri="{FF2B5EF4-FFF2-40B4-BE49-F238E27FC236}">
                <a16:creationId xmlns:a16="http://schemas.microsoft.com/office/drawing/2014/main" id="{2E14630E-48F5-41ED-8110-54909045CA6C}"/>
              </a:ext>
            </a:extLst>
          </p:cNvPr>
          <p:cNvSpPr txBox="1"/>
          <p:nvPr/>
        </p:nvSpPr>
        <p:spPr>
          <a:xfrm>
            <a:off x="3682401" y="4584543"/>
            <a:ext cx="4464496" cy="2308324"/>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Aural testing and instrument viewing (all)</a:t>
            </a:r>
          </a:p>
          <a:p>
            <a:r>
              <a:rPr lang="en-AU" sz="1600" dirty="0">
                <a:latin typeface="Arial "/>
              </a:rPr>
              <a:t>2.   </a:t>
            </a:r>
            <a:r>
              <a:rPr lang="en-AU" sz="1600" b="1" dirty="0">
                <a:latin typeface="Arial "/>
              </a:rPr>
              <a:t>ASET</a:t>
            </a:r>
            <a:r>
              <a:rPr lang="en-AU" sz="1600" dirty="0">
                <a:latin typeface="Arial "/>
              </a:rPr>
              <a:t> (all)</a:t>
            </a:r>
          </a:p>
          <a:p>
            <a:pPr marL="342900" indent="-342900">
              <a:buAutoNum type="arabicPeriod" startAt="3"/>
            </a:pPr>
            <a:r>
              <a:rPr lang="en-AU" sz="1600" dirty="0">
                <a:latin typeface="Arial "/>
              </a:rPr>
              <a:t>Submission of a recorded audition on USB (all)</a:t>
            </a:r>
          </a:p>
          <a:p>
            <a:pPr marL="342900" indent="-342900">
              <a:buAutoNum type="arabicPeriod" startAt="3"/>
            </a:pPr>
            <a:r>
              <a:rPr lang="en-AU" sz="1600" dirty="0">
                <a:latin typeface="Arial "/>
              </a:rPr>
              <a:t>Final audition and interview (selected students only)</a:t>
            </a:r>
          </a:p>
          <a:p>
            <a:pPr marL="342900" indent="-342900">
              <a:buAutoNum type="arabicPeriod" startAt="3"/>
            </a:pPr>
            <a:endParaRPr lang="en-AU" sz="1600" dirty="0">
              <a:latin typeface="Arial "/>
            </a:endParaRPr>
          </a:p>
        </p:txBody>
      </p:sp>
      <p:sp>
        <p:nvSpPr>
          <p:cNvPr id="20" name="TextBox 19"/>
          <p:cNvSpPr txBox="1"/>
          <p:nvPr/>
        </p:nvSpPr>
        <p:spPr>
          <a:xfrm>
            <a:off x="9611472" y="935000"/>
            <a:ext cx="2041300" cy="1569660"/>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Arts Total Score (out of 100) ranked from the top down.</a:t>
            </a:r>
          </a:p>
          <a:p>
            <a:endParaRPr lang="en-AU" sz="1600" dirty="0"/>
          </a:p>
        </p:txBody>
      </p:sp>
      <p:sp>
        <p:nvSpPr>
          <p:cNvPr id="21" name="TextBox 20"/>
          <p:cNvSpPr txBox="1"/>
          <p:nvPr/>
        </p:nvSpPr>
        <p:spPr>
          <a:xfrm>
            <a:off x="9611472" y="2622729"/>
            <a:ext cx="2041300" cy="1569660"/>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Arts Total Score (out of 100) ranked from the top down.</a:t>
            </a:r>
          </a:p>
          <a:p>
            <a:endParaRPr lang="en-AU" sz="1600" dirty="0"/>
          </a:p>
        </p:txBody>
      </p:sp>
      <p:sp>
        <p:nvSpPr>
          <p:cNvPr id="22" name="TextBox 21"/>
          <p:cNvSpPr txBox="1"/>
          <p:nvPr/>
        </p:nvSpPr>
        <p:spPr>
          <a:xfrm>
            <a:off x="9611472" y="4584543"/>
            <a:ext cx="2041300" cy="1815882"/>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Applicants who progress to the final stage are ranked by instrument.</a:t>
            </a:r>
          </a:p>
          <a:p>
            <a:endParaRPr lang="en-AU" sz="1600" dirty="0"/>
          </a:p>
        </p:txBody>
      </p:sp>
    </p:spTree>
    <p:extLst>
      <p:ext uri="{BB962C8B-B14F-4D97-AF65-F5344CB8AC3E}">
        <p14:creationId xmlns:p14="http://schemas.microsoft.com/office/powerpoint/2010/main" val="5554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7" grpId="0"/>
      <p:bldP spid="18" grpId="0"/>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341" y="455481"/>
            <a:ext cx="11313458" cy="873388"/>
          </a:xfrm>
        </p:spPr>
        <p:txBody>
          <a:bodyPr/>
          <a:lstStyle/>
          <a:p>
            <a:r>
              <a:rPr lang="en-AU" sz="3200" dirty="0"/>
              <a:t>Prior to the ASET</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Box 4"/>
          <p:cNvSpPr txBox="1"/>
          <p:nvPr/>
        </p:nvSpPr>
        <p:spPr>
          <a:xfrm>
            <a:off x="421341" y="1282573"/>
            <a:ext cx="10851400" cy="292387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AU" sz="2400" dirty="0">
                <a:latin typeface="Arial" panose="020B0604020202020204" pitchFamily="34" charset="0"/>
                <a:cs typeface="Arial" panose="020B0604020202020204" pitchFamily="34" charset="0"/>
              </a:rPr>
              <a:t>Sample Year 6 ASET and ASET Tips Sheet available on website end November</a:t>
            </a:r>
          </a:p>
          <a:p>
            <a:pPr marL="457200" indent="-457200">
              <a:spcBef>
                <a:spcPts val="1200"/>
              </a:spcBef>
              <a:buFont typeface="Arial" panose="020B0604020202020204" pitchFamily="34" charset="0"/>
              <a:buChar char="•"/>
            </a:pPr>
            <a:r>
              <a:rPr lang="en-AU" sz="2400" dirty="0">
                <a:latin typeface="Arial" panose="020B0604020202020204" pitchFamily="34" charset="0"/>
                <a:cs typeface="Arial" panose="020B0604020202020204" pitchFamily="34" charset="0"/>
              </a:rPr>
              <a:t>You can access the </a:t>
            </a:r>
            <a:r>
              <a:rPr lang="en-AU" sz="2400" i="1" dirty="0">
                <a:latin typeface="Arial" panose="020B0604020202020204" pitchFamily="34" charset="0"/>
                <a:cs typeface="Arial" panose="020B0604020202020204" pitchFamily="34" charset="0"/>
                <a:hlinkClick r:id="rId2"/>
              </a:rPr>
              <a:t>ASET – A Guide for Students video</a:t>
            </a:r>
            <a:endParaRPr lang="en-AU" sz="2400" dirty="0">
              <a:latin typeface="Arial" panose="020B0604020202020204" pitchFamily="34" charset="0"/>
              <a:cs typeface="Arial" panose="020B0604020202020204" pitchFamily="34" charset="0"/>
            </a:endParaRPr>
          </a:p>
          <a:p>
            <a:pPr marL="457200" indent="-457200">
              <a:spcBef>
                <a:spcPts val="1200"/>
              </a:spcBef>
              <a:buFont typeface="Arial" panose="020B0604020202020204" pitchFamily="34" charset="0"/>
              <a:buChar char="•"/>
            </a:pPr>
            <a:r>
              <a:rPr lang="en-AU" sz="2400" dirty="0">
                <a:latin typeface="Arial" panose="020B0604020202020204" pitchFamily="34" charset="0"/>
                <a:cs typeface="Arial" panose="020B0604020202020204" pitchFamily="34" charset="0"/>
              </a:rPr>
              <a:t>Testing details email and Candidate Information Bulletin Feb/Mar 2023</a:t>
            </a:r>
          </a:p>
          <a:p>
            <a:pPr marL="457200" indent="-457200">
              <a:spcBef>
                <a:spcPts val="1200"/>
              </a:spcBef>
              <a:buFont typeface="Arial" panose="020B0604020202020204" pitchFamily="34" charset="0"/>
              <a:buChar char="•"/>
            </a:pPr>
            <a:r>
              <a:rPr lang="en-AU" sz="2400" dirty="0">
                <a:latin typeface="Arial" panose="020B0604020202020204" pitchFamily="34" charset="0"/>
                <a:cs typeface="Arial" panose="020B0604020202020204" pitchFamily="34" charset="0"/>
              </a:rPr>
              <a:t>Small, recent photo of applicant on </a:t>
            </a:r>
            <a:r>
              <a:rPr lang="en-AU" sz="2400" i="1" dirty="0">
                <a:latin typeface="Arial" panose="020B0604020202020204" pitchFamily="34" charset="0"/>
                <a:cs typeface="Arial" panose="020B0604020202020204" pitchFamily="34" charset="0"/>
              </a:rPr>
              <a:t>Student Identification and Health Form</a:t>
            </a:r>
            <a:endParaRPr lang="en-AU" sz="2400" dirty="0">
              <a:latin typeface="Arial" panose="020B0604020202020204" pitchFamily="34" charset="0"/>
              <a:cs typeface="Arial" panose="020B0604020202020204" pitchFamily="34" charset="0"/>
            </a:endParaRPr>
          </a:p>
          <a:p>
            <a:pPr marL="457200" indent="-457200">
              <a:spcBef>
                <a:spcPts val="1200"/>
              </a:spcBef>
              <a:buFont typeface="Arial" panose="020B0604020202020204" pitchFamily="34" charset="0"/>
              <a:buChar char="•"/>
            </a:pPr>
            <a:r>
              <a:rPr lang="en-AU" sz="2400" dirty="0">
                <a:latin typeface="Arial" panose="020B0604020202020204" pitchFamily="34" charset="0"/>
                <a:cs typeface="Arial" panose="020B0604020202020204" pitchFamily="34" charset="0"/>
              </a:rPr>
              <a:t>Reschedules due to illness or misadventure prior to test</a:t>
            </a:r>
          </a:p>
        </p:txBody>
      </p:sp>
      <p:sp>
        <p:nvSpPr>
          <p:cNvPr id="3" name="TextBox 2">
            <a:extLst>
              <a:ext uri="{FF2B5EF4-FFF2-40B4-BE49-F238E27FC236}">
                <a16:creationId xmlns:a16="http://schemas.microsoft.com/office/drawing/2014/main" id="{DFE3E504-C0A8-494F-8497-9820934EFB57}"/>
              </a:ext>
            </a:extLst>
          </p:cNvPr>
          <p:cNvSpPr txBox="1"/>
          <p:nvPr/>
        </p:nvSpPr>
        <p:spPr>
          <a:xfrm>
            <a:off x="2123502" y="5873115"/>
            <a:ext cx="7944995" cy="984885"/>
          </a:xfrm>
          <a:prstGeom prst="rect">
            <a:avLst/>
          </a:prstGeom>
          <a:noFill/>
        </p:spPr>
        <p:txBody>
          <a:bodyPr wrap="none" rtlCol="0">
            <a:spAutoFit/>
          </a:bodyPr>
          <a:lstStyle/>
          <a:p>
            <a:r>
              <a:rPr lang="en-AU" sz="4000" b="1" dirty="0">
                <a:latin typeface="Arial" panose="020B0604020202020204" pitchFamily="34" charset="0"/>
                <a:cs typeface="Arial" panose="020B0604020202020204" pitchFamily="34" charset="0"/>
              </a:rPr>
              <a:t>So, what’s in the test </a:t>
            </a:r>
            <a:r>
              <a:rPr lang="en-US" sz="4000" b="1" dirty="0">
                <a:latin typeface="Arial" panose="020B0604020202020204" pitchFamily="34" charset="0"/>
                <a:cs typeface="Arial" panose="020B0604020202020204" pitchFamily="34" charset="0"/>
              </a:rPr>
              <a:t>. . .? ? ? ? </a:t>
            </a:r>
            <a:endParaRPr lang="en-AU" sz="4000" b="1"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64421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341" y="607881"/>
            <a:ext cx="11313458" cy="873388"/>
          </a:xfrm>
        </p:spPr>
        <p:txBody>
          <a:bodyPr/>
          <a:lstStyle/>
          <a:p>
            <a:r>
              <a:rPr lang="en-AU" sz="3200" dirty="0"/>
              <a:t>ASET</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421341" y="1615531"/>
            <a:ext cx="11059188" cy="4031873"/>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The ASET has four </a:t>
            </a:r>
            <a:r>
              <a:rPr lang="en-AU" sz="2400" u="sng" dirty="0">
                <a:latin typeface="Arial" panose="020B0604020202020204" pitchFamily="34" charset="0"/>
                <a:cs typeface="Arial" panose="020B0604020202020204" pitchFamily="34" charset="0"/>
              </a:rPr>
              <a:t>equally weighted </a:t>
            </a:r>
            <a:r>
              <a:rPr lang="en-AU" sz="2400" dirty="0">
                <a:latin typeface="Arial" panose="020B0604020202020204" pitchFamily="34" charset="0"/>
                <a:cs typeface="Arial" panose="020B0604020202020204" pitchFamily="34" charset="0"/>
              </a:rPr>
              <a:t>components:</a:t>
            </a:r>
          </a:p>
          <a:p>
            <a:endParaRPr lang="en-AU"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Reading Comprehension</a:t>
            </a:r>
          </a:p>
          <a:p>
            <a:endParaRPr lang="en-AU"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Communicating Ideas in Writing</a:t>
            </a:r>
          </a:p>
          <a:p>
            <a:endParaRPr lang="en-AU"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Quantitative Reasoning </a:t>
            </a:r>
            <a:endParaRPr lang="en-AU" sz="2400" dirty="0">
              <a:latin typeface="Arial" panose="020B0604020202020204" pitchFamily="34" charset="0"/>
              <a:cs typeface="Arial" panose="020B0604020202020204" pitchFamily="34" charset="0"/>
            </a:endParaRPr>
          </a:p>
          <a:p>
            <a:endParaRPr lang="en-AU"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Abstract Reasoning</a:t>
            </a:r>
          </a:p>
        </p:txBody>
      </p:sp>
    </p:spTree>
    <p:extLst>
      <p:ext uri="{BB962C8B-B14F-4D97-AF65-F5344CB8AC3E}">
        <p14:creationId xmlns:p14="http://schemas.microsoft.com/office/powerpoint/2010/main" val="2152027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9323" y="313334"/>
            <a:ext cx="11313458" cy="873388"/>
          </a:xfrm>
        </p:spPr>
        <p:txBody>
          <a:bodyPr/>
          <a:lstStyle/>
          <a:p>
            <a:r>
              <a:rPr lang="en-AU" sz="3200" dirty="0"/>
              <a:t>Reading Comprehension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Box 4"/>
          <p:cNvSpPr txBox="1"/>
          <p:nvPr/>
        </p:nvSpPr>
        <p:spPr>
          <a:xfrm>
            <a:off x="599323" y="1481269"/>
            <a:ext cx="10796129" cy="4785926"/>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Assesses students’ ability to understand and interpret a range of texts, which may include fiction, non-fiction, poetry and drama, together with diagrams, tables, charts or maps.</a:t>
            </a:r>
          </a:p>
          <a:p>
            <a:pPr>
              <a:spcBef>
                <a:spcPts val="600"/>
              </a:spcBef>
            </a:pPr>
            <a:endParaRPr lang="en-AU" sz="2000" dirty="0">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No special knowledge in the subject area is required.</a:t>
            </a:r>
          </a:p>
          <a:p>
            <a:pPr>
              <a:spcBef>
                <a:spcPts val="600"/>
              </a:spcBef>
            </a:pPr>
            <a:endParaRPr lang="en-AU" sz="2000" dirty="0">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All the information you need to answer the questions is printed on the test paper.</a:t>
            </a:r>
          </a:p>
          <a:p>
            <a:pPr>
              <a:spcBef>
                <a:spcPts val="600"/>
              </a:spcBef>
            </a:pPr>
            <a:endParaRPr lang="en-AU" sz="2000" dirty="0">
              <a:latin typeface="Arial" panose="020B0604020202020204" pitchFamily="34" charset="0"/>
              <a:cs typeface="Arial" panose="020B0604020202020204" pitchFamily="34" charset="0"/>
            </a:endParaRPr>
          </a:p>
          <a:p>
            <a:pPr>
              <a:spcBef>
                <a:spcPts val="600"/>
              </a:spcBef>
              <a:spcAft>
                <a:spcPts val="600"/>
              </a:spcAft>
            </a:pPr>
            <a:r>
              <a:rPr lang="en-AU" sz="2000" b="1" dirty="0">
                <a:solidFill>
                  <a:srgbClr val="A40A66"/>
                </a:solidFill>
                <a:latin typeface="Arial" panose="020B0604020202020204" pitchFamily="34" charset="0"/>
                <a:cs typeface="Arial" panose="020B0604020202020204" pitchFamily="34" charset="0"/>
              </a:rPr>
              <a:t>FORMAT</a:t>
            </a:r>
          </a:p>
          <a:p>
            <a:pPr marL="342900" indent="-342900">
              <a:lnSpc>
                <a:spcPct val="150000"/>
              </a:lnSpc>
              <a:spcBef>
                <a:spcPts val="600"/>
              </a:spcBef>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 35 multiple choice questions</a:t>
            </a:r>
          </a:p>
          <a:p>
            <a:pPr marL="342900" indent="-342900">
              <a:lnSpc>
                <a:spcPct val="150000"/>
              </a:lnSpc>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 35 minutes</a:t>
            </a:r>
          </a:p>
          <a:p>
            <a:pPr marL="342900" indent="-342900">
              <a:lnSpc>
                <a:spcPct val="150000"/>
              </a:lnSpc>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 No dictionary or thesaurus permitted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70" y="3971365"/>
            <a:ext cx="2642227" cy="2554418"/>
          </a:xfrm>
          <a:prstGeom prst="rect">
            <a:avLst/>
          </a:prstGeom>
        </p:spPr>
      </p:pic>
    </p:spTree>
    <p:extLst>
      <p:ext uri="{BB962C8B-B14F-4D97-AF65-F5344CB8AC3E}">
        <p14:creationId xmlns:p14="http://schemas.microsoft.com/office/powerpoint/2010/main" val="1097700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787221" y="1399615"/>
            <a:ext cx="5797736" cy="555536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a:t>
            </a:r>
          </a:p>
          <a:p>
            <a:endParaRPr lang="en-AU" sz="2400" dirty="0">
              <a:latin typeface="Arial" panose="020B0604020202020204" pitchFamily="34" charset="0"/>
              <a:cs typeface="Arial" panose="020B0604020202020204" pitchFamily="34" charset="0"/>
            </a:endParaRPr>
          </a:p>
          <a:p>
            <a:pPr>
              <a:spcAft>
                <a:spcPts val="600"/>
              </a:spcAft>
            </a:pPr>
            <a:r>
              <a:rPr lang="en-AU" sz="2300" dirty="0">
                <a:latin typeface="Arial" panose="020B0604020202020204" pitchFamily="34" charset="0"/>
                <a:cs typeface="Arial" panose="020B0604020202020204" pitchFamily="34" charset="0"/>
              </a:rPr>
              <a:t>The peaceful and submissive wombat</a:t>
            </a:r>
          </a:p>
          <a:p>
            <a:pPr>
              <a:spcAft>
                <a:spcPts val="600"/>
              </a:spcAft>
            </a:pPr>
            <a:r>
              <a:rPr lang="en-AU" sz="2300" dirty="0">
                <a:latin typeface="Arial" panose="020B0604020202020204" pitchFamily="34" charset="0"/>
                <a:cs typeface="Arial" panose="020B0604020202020204" pitchFamily="34" charset="0"/>
              </a:rPr>
              <a:t>Abhors the very thought of combat.</a:t>
            </a:r>
          </a:p>
          <a:p>
            <a:pPr>
              <a:spcAft>
                <a:spcPts val="600"/>
              </a:spcAft>
            </a:pPr>
            <a:r>
              <a:rPr lang="en-AU" sz="2300" dirty="0">
                <a:latin typeface="Arial" panose="020B0604020202020204" pitchFamily="34" charset="0"/>
                <a:cs typeface="Arial" panose="020B0604020202020204" pitchFamily="34" charset="0"/>
              </a:rPr>
              <a:t>Shaped like a shaggy little pig,</a:t>
            </a:r>
          </a:p>
          <a:p>
            <a:pPr>
              <a:spcAft>
                <a:spcPts val="600"/>
              </a:spcAft>
            </a:pPr>
            <a:r>
              <a:rPr lang="en-AU" sz="2300" dirty="0">
                <a:latin typeface="Arial" panose="020B0604020202020204" pitchFamily="34" charset="0"/>
                <a:cs typeface="Arial" panose="020B0604020202020204" pitchFamily="34" charset="0"/>
              </a:rPr>
              <a:t>His joy is but to dig and dig.</a:t>
            </a:r>
          </a:p>
          <a:p>
            <a:pPr>
              <a:spcAft>
                <a:spcPts val="600"/>
              </a:spcAft>
            </a:pPr>
            <a:r>
              <a:rPr lang="en-AU" sz="2300" dirty="0">
                <a:latin typeface="Arial" panose="020B0604020202020204" pitchFamily="34" charset="0"/>
                <a:cs typeface="Arial" panose="020B0604020202020204" pitchFamily="34" charset="0"/>
              </a:rPr>
              <a:t>A ten foot tunnel is to him</a:t>
            </a:r>
          </a:p>
          <a:p>
            <a:pPr>
              <a:spcAft>
                <a:spcPts val="600"/>
              </a:spcAft>
            </a:pPr>
            <a:r>
              <a:rPr lang="en-AU" sz="2300" dirty="0">
                <a:latin typeface="Arial" panose="020B0604020202020204" pitchFamily="34" charset="0"/>
                <a:cs typeface="Arial" panose="020B0604020202020204" pitchFamily="34" charset="0"/>
              </a:rPr>
              <a:t>The product of a moment’s whim.</a:t>
            </a:r>
          </a:p>
          <a:p>
            <a:pPr>
              <a:spcAft>
                <a:spcPts val="600"/>
              </a:spcAft>
            </a:pPr>
            <a:r>
              <a:rPr lang="en-AU" sz="2300" dirty="0">
                <a:latin typeface="Arial" panose="020B0604020202020204" pitchFamily="34" charset="0"/>
                <a:cs typeface="Arial" panose="020B0604020202020204" pitchFamily="34" charset="0"/>
              </a:rPr>
              <a:t>But when this impulse, urge or spasm</a:t>
            </a:r>
          </a:p>
          <a:p>
            <a:pPr>
              <a:spcAft>
                <a:spcPts val="600"/>
              </a:spcAft>
            </a:pPr>
            <a:r>
              <a:rPr lang="en-AU" sz="2300" dirty="0">
                <a:latin typeface="Arial" panose="020B0604020202020204" pitchFamily="34" charset="0"/>
                <a:cs typeface="Arial" panose="020B0604020202020204" pitchFamily="34" charset="0"/>
              </a:rPr>
              <a:t>Is fanned into enthusiasm,</a:t>
            </a:r>
          </a:p>
          <a:p>
            <a:pPr>
              <a:spcAft>
                <a:spcPts val="600"/>
              </a:spcAft>
            </a:pPr>
            <a:r>
              <a:rPr lang="en-AU" sz="2300" dirty="0">
                <a:latin typeface="Arial" panose="020B0604020202020204" pitchFamily="34" charset="0"/>
                <a:cs typeface="Arial" panose="020B0604020202020204" pitchFamily="34" charset="0"/>
              </a:rPr>
              <a:t>He’ll burrow on for miles and miles</a:t>
            </a:r>
          </a:p>
          <a:p>
            <a:pPr>
              <a:spcAft>
                <a:spcPts val="600"/>
              </a:spcAft>
            </a:pPr>
            <a:r>
              <a:rPr lang="en-AU" sz="2300" dirty="0">
                <a:latin typeface="Arial" panose="020B0604020202020204" pitchFamily="34" charset="0"/>
                <a:cs typeface="Arial" panose="020B0604020202020204" pitchFamily="34" charset="0"/>
              </a:rPr>
              <a:t>And miles of subterranean aisles.</a:t>
            </a:r>
          </a:p>
          <a:p>
            <a:pPr>
              <a:spcBef>
                <a:spcPts val="600"/>
              </a:spcBef>
            </a:pPr>
            <a:endParaRPr lang="en-AU" sz="2200" dirty="0">
              <a:latin typeface="Arial" panose="020B0604020202020204" pitchFamily="34" charset="0"/>
              <a:cs typeface="Arial" panose="020B0604020202020204" pitchFamily="34" charset="0"/>
            </a:endParaRPr>
          </a:p>
        </p:txBody>
      </p:sp>
      <p:sp>
        <p:nvSpPr>
          <p:cNvPr id="9" name="Title 9"/>
          <p:cNvSpPr txBox="1">
            <a:spLocks/>
          </p:cNvSpPr>
          <p:nvPr/>
        </p:nvSpPr>
        <p:spPr>
          <a:xfrm>
            <a:off x="599323" y="313334"/>
            <a:ext cx="1131345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Reading Comprehension</a:t>
            </a:r>
            <a:br>
              <a:rPr lang="en-AU" sz="3400" dirty="0"/>
            </a:br>
            <a:endParaRPr lang="en-AU" sz="2800" dirty="0"/>
          </a:p>
        </p:txBody>
      </p:sp>
      <p:pic>
        <p:nvPicPr>
          <p:cNvPr id="3" name="Picture 2"/>
          <p:cNvPicPr>
            <a:picLocks noChangeAspect="1"/>
          </p:cNvPicPr>
          <p:nvPr/>
        </p:nvPicPr>
        <p:blipFill>
          <a:blip r:embed="rId2"/>
          <a:stretch>
            <a:fillRect/>
          </a:stretch>
        </p:blipFill>
        <p:spPr>
          <a:xfrm>
            <a:off x="7872133" y="2322381"/>
            <a:ext cx="3314700" cy="3219450"/>
          </a:xfrm>
          <a:prstGeom prst="rect">
            <a:avLst/>
          </a:prstGeom>
        </p:spPr>
      </p:pic>
    </p:spTree>
    <p:extLst>
      <p:ext uri="{BB962C8B-B14F-4D97-AF65-F5344CB8AC3E}">
        <p14:creationId xmlns:p14="http://schemas.microsoft.com/office/powerpoint/2010/main" val="38093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1097515" y="1713461"/>
            <a:ext cx="10621872" cy="4385816"/>
          </a:xfrm>
          <a:prstGeom prst="rect">
            <a:avLst/>
          </a:prstGeom>
          <a:noFill/>
        </p:spPr>
        <p:txBody>
          <a:bodyPr wrap="square" rtlCol="0">
            <a:spAutoFit/>
          </a:bodyPr>
          <a:lstStyle/>
          <a:p>
            <a:r>
              <a:rPr lang="en-AU" sz="2800" b="1" dirty="0">
                <a:solidFill>
                  <a:srgbClr val="A40A66"/>
                </a:solidFill>
                <a:latin typeface="Arial" panose="020B0604020202020204" pitchFamily="34" charset="0"/>
                <a:cs typeface="Arial" panose="020B0604020202020204" pitchFamily="34" charset="0"/>
              </a:rPr>
              <a:t>EXAMPLE 1</a:t>
            </a:r>
          </a:p>
          <a:p>
            <a:endParaRPr lang="en-AU"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Which of the following habits of the wombat is most strongly </a:t>
            </a:r>
            <a:r>
              <a:rPr lang="en-AU" sz="2800" dirty="0">
                <a:latin typeface="Arial" panose="020B0604020202020204" pitchFamily="34" charset="0"/>
                <a:cs typeface="Arial" panose="020B0604020202020204" pitchFamily="34" charset="0"/>
              </a:rPr>
              <a:t>emphasised</a:t>
            </a:r>
            <a:r>
              <a:rPr lang="en-US" sz="2800" dirty="0">
                <a:latin typeface="Arial" panose="020B0604020202020204" pitchFamily="34" charset="0"/>
                <a:cs typeface="Arial" panose="020B0604020202020204" pitchFamily="34" charset="0"/>
              </a:rPr>
              <a:t> by the verse?</a:t>
            </a:r>
          </a:p>
          <a:p>
            <a:endParaRPr lang="en-US" sz="2800" dirty="0">
              <a:latin typeface="Arial" panose="020B0604020202020204" pitchFamily="34" charset="0"/>
              <a:cs typeface="Arial" panose="020B0604020202020204" pitchFamily="34" charset="0"/>
            </a:endParaRPr>
          </a:p>
          <a:p>
            <a:r>
              <a:rPr lang="en-US" sz="2800" b="1" dirty="0">
                <a:solidFill>
                  <a:srgbClr val="A40A66"/>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It digs tunnels in which to hide</a:t>
            </a:r>
          </a:p>
          <a:p>
            <a:r>
              <a:rPr lang="en-US" sz="2800" b="1" dirty="0">
                <a:solidFill>
                  <a:srgbClr val="A40A66"/>
                </a:solidFill>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It burrows with astonishing energy</a:t>
            </a:r>
          </a:p>
          <a:p>
            <a:r>
              <a:rPr lang="en-US" sz="2800" b="1" dirty="0">
                <a:solidFill>
                  <a:srgbClr val="A40A66"/>
                </a:solidFill>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It moves quickly but without purpose</a:t>
            </a:r>
          </a:p>
          <a:p>
            <a:r>
              <a:rPr lang="en-US" sz="2800" b="1" dirty="0">
                <a:solidFill>
                  <a:srgbClr val="A40A66"/>
                </a:solidFill>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It retreats underground the moment someone approaches</a:t>
            </a:r>
          </a:p>
          <a:p>
            <a:pPr>
              <a:spcBef>
                <a:spcPts val="600"/>
              </a:spcBef>
            </a:pPr>
            <a:endParaRPr lang="en-AU" sz="2200" dirty="0">
              <a:latin typeface="Arial" panose="020B0604020202020204" pitchFamily="34" charset="0"/>
              <a:cs typeface="Arial" panose="020B0604020202020204" pitchFamily="34" charset="0"/>
            </a:endParaRPr>
          </a:p>
        </p:txBody>
      </p:sp>
      <p:sp>
        <p:nvSpPr>
          <p:cNvPr id="8" name="TextBox 7"/>
          <p:cNvSpPr txBox="1"/>
          <p:nvPr/>
        </p:nvSpPr>
        <p:spPr>
          <a:xfrm>
            <a:off x="8974974" y="5985821"/>
            <a:ext cx="3217026" cy="584775"/>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Answer:	</a:t>
            </a:r>
            <a:r>
              <a:rPr lang="en-AU" sz="3200" b="1" dirty="0">
                <a:solidFill>
                  <a:srgbClr val="A40A66"/>
                </a:solidFill>
                <a:latin typeface="Arial" panose="020B0604020202020204" pitchFamily="34" charset="0"/>
                <a:cs typeface="Arial" panose="020B0604020202020204" pitchFamily="34" charset="0"/>
              </a:rPr>
              <a:t>B</a:t>
            </a:r>
          </a:p>
        </p:txBody>
      </p:sp>
      <p:sp>
        <p:nvSpPr>
          <p:cNvPr id="11" name="Title 9"/>
          <p:cNvSpPr>
            <a:spLocks noGrp="1"/>
          </p:cNvSpPr>
          <p:nvPr>
            <p:ph type="title"/>
          </p:nvPr>
        </p:nvSpPr>
        <p:spPr>
          <a:xfrm>
            <a:off x="599323" y="313334"/>
            <a:ext cx="11313458" cy="873388"/>
          </a:xfrm>
        </p:spPr>
        <p:txBody>
          <a:bodyPr/>
          <a:lstStyle/>
          <a:p>
            <a:r>
              <a:rPr lang="en-AU" sz="3200" dirty="0"/>
              <a:t>Reading Comprehension</a:t>
            </a:r>
            <a:br>
              <a:rPr lang="en-AU" sz="3400" dirty="0"/>
            </a:br>
            <a:endParaRPr lang="en-AU" sz="2800" dirty="0"/>
          </a:p>
        </p:txBody>
      </p:sp>
    </p:spTree>
    <p:extLst>
      <p:ext uri="{BB962C8B-B14F-4D97-AF65-F5344CB8AC3E}">
        <p14:creationId xmlns:p14="http://schemas.microsoft.com/office/powerpoint/2010/main" val="9601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527606" y="1635763"/>
            <a:ext cx="2075894" cy="83099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 2</a:t>
            </a:r>
          </a:p>
          <a:p>
            <a:endParaRPr lang="en-AU" sz="2400" dirty="0">
              <a:latin typeface="Arial" panose="020B0604020202020204" pitchFamily="34" charset="0"/>
              <a:cs typeface="Arial" panose="020B0604020202020204" pitchFamily="34" charset="0"/>
            </a:endParaRPr>
          </a:p>
        </p:txBody>
      </p:sp>
      <p:pic>
        <p:nvPicPr>
          <p:cNvPr id="9" name="Picture 4">
            <a:extLst>
              <a:ext uri="{FF2B5EF4-FFF2-40B4-BE49-F238E27FC236}">
                <a16:creationId xmlns:a16="http://schemas.microsoft.com/office/drawing/2014/main" id="{6B977B8E-D977-4A67-9CC9-AF3F7DC2E74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291043" y="1624705"/>
            <a:ext cx="7376957" cy="460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9"/>
          <p:cNvSpPr>
            <a:spLocks noGrp="1"/>
          </p:cNvSpPr>
          <p:nvPr>
            <p:ph type="title"/>
          </p:nvPr>
        </p:nvSpPr>
        <p:spPr>
          <a:xfrm>
            <a:off x="599323" y="313334"/>
            <a:ext cx="11313458" cy="873388"/>
          </a:xfrm>
        </p:spPr>
        <p:txBody>
          <a:bodyPr/>
          <a:lstStyle/>
          <a:p>
            <a:r>
              <a:rPr lang="en-AU" sz="3200" dirty="0"/>
              <a:t>Reading Comprehension</a:t>
            </a:r>
            <a:br>
              <a:rPr lang="en-AU" sz="3400" dirty="0"/>
            </a:br>
            <a:endParaRPr lang="en-AU" sz="2800" dirty="0"/>
          </a:p>
        </p:txBody>
      </p:sp>
    </p:spTree>
    <p:extLst>
      <p:ext uri="{BB962C8B-B14F-4D97-AF65-F5344CB8AC3E}">
        <p14:creationId xmlns:p14="http://schemas.microsoft.com/office/powerpoint/2010/main" val="196821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0332" y="471332"/>
            <a:ext cx="10944226" cy="873388"/>
          </a:xfrm>
        </p:spPr>
        <p:txBody>
          <a:bodyPr/>
          <a:lstStyle/>
          <a:p>
            <a:r>
              <a:rPr lang="en-AU" sz="3200" dirty="0"/>
              <a:t>Different programs in public high schools</a:t>
            </a:r>
          </a:p>
        </p:txBody>
      </p:sp>
      <p:sp>
        <p:nvSpPr>
          <p:cNvPr id="18" name="TextBox 17"/>
          <p:cNvSpPr txBox="1"/>
          <p:nvPr/>
        </p:nvSpPr>
        <p:spPr>
          <a:xfrm>
            <a:off x="8779539" y="2112581"/>
            <a:ext cx="2385848" cy="378373"/>
          </a:xfrm>
          <a:prstGeom prst="rect">
            <a:avLst/>
          </a:prstGeom>
          <a:noFill/>
        </p:spPr>
        <p:txBody>
          <a:bodyPr wrap="square" rtlCol="0">
            <a:spAutoFit/>
          </a:bodyPr>
          <a:lstStyle/>
          <a:p>
            <a:r>
              <a:rPr lang="en-AU" b="1" dirty="0">
                <a:solidFill>
                  <a:schemeClr val="bg1"/>
                </a:solidFill>
                <a:latin typeface="Arial" panose="020B0604020202020204" pitchFamily="34" charset="0"/>
                <a:cs typeface="Arial" panose="020B0604020202020204" pitchFamily="34" charset="0"/>
              </a:rPr>
              <a:t>Unlimited</a:t>
            </a:r>
          </a:p>
        </p:txBody>
      </p:sp>
      <p:sp>
        <p:nvSpPr>
          <p:cNvPr id="23" name="Text Box 4"/>
          <p:cNvSpPr txBox="1">
            <a:spLocks noChangeArrowheads="1"/>
          </p:cNvSpPr>
          <p:nvPr/>
        </p:nvSpPr>
        <p:spPr bwMode="auto">
          <a:xfrm>
            <a:off x="488308" y="1528396"/>
            <a:ext cx="52620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buFont typeface="+mj-lt"/>
              <a:buAutoNum type="arabicPeriod"/>
            </a:pPr>
            <a:r>
              <a:rPr lang="en-US" dirty="0"/>
              <a:t> </a:t>
            </a:r>
            <a:r>
              <a:rPr lang="en-US" b="1" dirty="0"/>
              <a:t>School-based programs </a:t>
            </a:r>
          </a:p>
          <a:p>
            <a:pPr marL="1200150" lvl="2" indent="-285750">
              <a:buFont typeface="Arial" panose="020B0604020202020204" pitchFamily="34" charset="0"/>
              <a:buChar char="•"/>
            </a:pPr>
            <a:r>
              <a:rPr lang="en-US" dirty="0"/>
              <a:t> school selected and funded</a:t>
            </a:r>
          </a:p>
          <a:p>
            <a:pPr marL="1200150" lvl="2" indent="-285750">
              <a:buFont typeface="Arial" panose="020B0604020202020204" pitchFamily="34" charset="0"/>
              <a:buChar char="•"/>
            </a:pPr>
            <a:r>
              <a:rPr lang="en-US" dirty="0"/>
              <a:t> local intake students only</a:t>
            </a:r>
            <a:br>
              <a:rPr lang="en-US" dirty="0"/>
            </a:br>
            <a:r>
              <a:rPr lang="en-US" dirty="0"/>
              <a:t>  </a:t>
            </a:r>
          </a:p>
        </p:txBody>
      </p:sp>
      <p:sp>
        <p:nvSpPr>
          <p:cNvPr id="25" name="Text Box 3"/>
          <p:cNvSpPr txBox="1">
            <a:spLocks noChangeArrowheads="1"/>
          </p:cNvSpPr>
          <p:nvPr/>
        </p:nvSpPr>
        <p:spPr bwMode="auto">
          <a:xfrm>
            <a:off x="488308" y="2853169"/>
            <a:ext cx="72661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dirty="0"/>
              <a:t>2.    </a:t>
            </a:r>
            <a:r>
              <a:rPr lang="en-US" b="1" dirty="0"/>
              <a:t>Specialist programs</a:t>
            </a:r>
            <a:endParaRPr lang="en-US" dirty="0"/>
          </a:p>
          <a:p>
            <a:pPr marL="1200150" lvl="2" indent="-285750">
              <a:buFont typeface="Arial" panose="020B0604020202020204" pitchFamily="34" charset="0"/>
              <a:buChar char="•"/>
            </a:pPr>
            <a:r>
              <a:rPr lang="en-US" dirty="0"/>
              <a:t> school selected and funded</a:t>
            </a:r>
          </a:p>
          <a:p>
            <a:pPr marL="1200150" lvl="2" indent="-285750">
              <a:buFont typeface="Arial" panose="020B0604020202020204" pitchFamily="34" charset="0"/>
              <a:buChar char="•"/>
            </a:pPr>
            <a:r>
              <a:rPr lang="en-US" dirty="0"/>
              <a:t> Department endorsed</a:t>
            </a:r>
          </a:p>
          <a:p>
            <a:pPr marL="1200150" lvl="2" indent="-285750">
              <a:buFont typeface="Arial" panose="020B0604020202020204" pitchFamily="34" charset="0"/>
              <a:buChar char="•"/>
            </a:pPr>
            <a:r>
              <a:rPr lang="en-US" dirty="0"/>
              <a:t> local and potential for outside intake</a:t>
            </a:r>
          </a:p>
          <a:p>
            <a:pPr marL="1200150" lvl="2" indent="-285750">
              <a:buFont typeface="Arial" panose="020B0604020202020204" pitchFamily="34" charset="0"/>
              <a:buChar char="•"/>
            </a:pPr>
            <a:r>
              <a:rPr lang="en-US" dirty="0"/>
              <a:t> </a:t>
            </a:r>
            <a:r>
              <a:rPr lang="en-US" dirty="0">
                <a:hlinkClick r:id="rId2"/>
              </a:rPr>
              <a:t>education.wa.edu.au/</a:t>
            </a:r>
            <a:r>
              <a:rPr lang="en-US" dirty="0" err="1">
                <a:hlinkClick r:id="rId2"/>
              </a:rPr>
              <a:t>specialistprograms</a:t>
            </a:r>
            <a:r>
              <a:rPr lang="en-US" dirty="0">
                <a:hlinkClick r:id="rId2"/>
              </a:rPr>
              <a:t> </a:t>
            </a:r>
            <a:endParaRPr lang="en-US" dirty="0"/>
          </a:p>
          <a:p>
            <a:pPr marL="1200150" lvl="2" indent="-285750">
              <a:buFont typeface="Arial" panose="020B0604020202020204" pitchFamily="34" charset="0"/>
              <a:buChar char="•"/>
            </a:pPr>
            <a:endParaRPr lang="en-US" dirty="0"/>
          </a:p>
        </p:txBody>
      </p:sp>
      <p:sp>
        <p:nvSpPr>
          <p:cNvPr id="26" name="Text Box 14"/>
          <p:cNvSpPr txBox="1">
            <a:spLocks noChangeArrowheads="1"/>
          </p:cNvSpPr>
          <p:nvPr/>
        </p:nvSpPr>
        <p:spPr bwMode="auto">
          <a:xfrm>
            <a:off x="410332" y="4845848"/>
            <a:ext cx="91397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 3.   </a:t>
            </a:r>
            <a:r>
              <a:rPr lang="en-US" b="1" dirty="0"/>
              <a:t>Gifted and Talented Secondary Selective Entrance</a:t>
            </a:r>
            <a:r>
              <a:rPr lang="en-US" dirty="0"/>
              <a:t> </a:t>
            </a:r>
          </a:p>
          <a:p>
            <a:pPr marL="1200150" lvl="2" indent="-285750">
              <a:buFont typeface="Arial" panose="020B0604020202020204" pitchFamily="34" charset="0"/>
              <a:buChar char="•"/>
            </a:pPr>
            <a:r>
              <a:rPr lang="en-US" dirty="0"/>
              <a:t>Department selected and fully Government funded</a:t>
            </a:r>
          </a:p>
          <a:p>
            <a:pPr marL="1200150" lvl="2" indent="-285750">
              <a:buFont typeface="Arial" panose="020B0604020202020204" pitchFamily="34" charset="0"/>
              <a:buChar char="•"/>
            </a:pPr>
            <a:r>
              <a:rPr lang="en-US" dirty="0"/>
              <a:t>selected students from WA, interstate and overseas applicants</a:t>
            </a:r>
          </a:p>
          <a:p>
            <a:pPr marL="1200150" lvl="2" indent="-285750">
              <a:buFont typeface="Arial" panose="020B0604020202020204" pitchFamily="34" charset="0"/>
              <a:buChar char="•"/>
            </a:pPr>
            <a:r>
              <a:rPr lang="en-US" dirty="0"/>
              <a:t>no advantage for local intake</a:t>
            </a:r>
          </a:p>
        </p:txBody>
      </p:sp>
      <p:sp>
        <p:nvSpPr>
          <p:cNvPr id="20" name="TextBox 19">
            <a:extLst>
              <a:ext uri="{FF2B5EF4-FFF2-40B4-BE49-F238E27FC236}">
                <a16:creationId xmlns:a16="http://schemas.microsoft.com/office/drawing/2014/main" id="{93A0FDED-6CFF-4059-B347-25D427FED061}"/>
              </a:ext>
            </a:extLst>
          </p:cNvPr>
          <p:cNvSpPr txBox="1"/>
          <p:nvPr/>
        </p:nvSpPr>
        <p:spPr>
          <a:xfrm>
            <a:off x="8168709" y="2060819"/>
            <a:ext cx="2918770" cy="369332"/>
          </a:xfrm>
          <a:prstGeom prst="rect">
            <a:avLst/>
          </a:prstGeom>
          <a:solidFill>
            <a:srgbClr val="A40A66"/>
          </a:solidFill>
        </p:spPr>
        <p:txBody>
          <a:bodyPr wrap="square" rtlCol="0" anchor="ctr">
            <a:spAutoFit/>
          </a:bodyPr>
          <a:lstStyle/>
          <a:p>
            <a:pPr algn="ctr"/>
            <a:r>
              <a:rPr lang="en-AU" dirty="0">
                <a:solidFill>
                  <a:schemeClr val="bg1"/>
                </a:solidFill>
              </a:rPr>
              <a:t>UNLIMITED</a:t>
            </a:r>
          </a:p>
        </p:txBody>
      </p:sp>
      <p:sp>
        <p:nvSpPr>
          <p:cNvPr id="24" name="TextBox 23">
            <a:extLst>
              <a:ext uri="{FF2B5EF4-FFF2-40B4-BE49-F238E27FC236}">
                <a16:creationId xmlns:a16="http://schemas.microsoft.com/office/drawing/2014/main" id="{33CDFC26-8CFD-4DCB-B867-50BA1E085FC7}"/>
              </a:ext>
            </a:extLst>
          </p:cNvPr>
          <p:cNvSpPr txBox="1"/>
          <p:nvPr/>
        </p:nvSpPr>
        <p:spPr>
          <a:xfrm>
            <a:off x="8168709" y="3422932"/>
            <a:ext cx="2918770" cy="369332"/>
          </a:xfrm>
          <a:prstGeom prst="rect">
            <a:avLst/>
          </a:prstGeom>
          <a:solidFill>
            <a:srgbClr val="EE7202"/>
          </a:solidFill>
        </p:spPr>
        <p:txBody>
          <a:bodyPr wrap="square" rtlCol="0" anchor="ctr">
            <a:spAutoFit/>
          </a:bodyPr>
          <a:lstStyle/>
          <a:p>
            <a:pPr algn="ctr"/>
            <a:r>
              <a:rPr lang="en-AU" dirty="0">
                <a:solidFill>
                  <a:schemeClr val="bg1"/>
                </a:solidFill>
              </a:rPr>
              <a:t>OVER 100 IN WA</a:t>
            </a:r>
          </a:p>
        </p:txBody>
      </p:sp>
      <p:sp>
        <p:nvSpPr>
          <p:cNvPr id="27" name="TextBox 26">
            <a:extLst>
              <a:ext uri="{FF2B5EF4-FFF2-40B4-BE49-F238E27FC236}">
                <a16:creationId xmlns:a16="http://schemas.microsoft.com/office/drawing/2014/main" id="{683A7DF1-B0A9-4831-B9CD-78C520E230C7}"/>
              </a:ext>
            </a:extLst>
          </p:cNvPr>
          <p:cNvSpPr txBox="1"/>
          <p:nvPr/>
        </p:nvSpPr>
        <p:spPr>
          <a:xfrm>
            <a:off x="8168709" y="4884494"/>
            <a:ext cx="2918770" cy="369332"/>
          </a:xfrm>
          <a:prstGeom prst="rect">
            <a:avLst/>
          </a:prstGeom>
          <a:solidFill>
            <a:srgbClr val="FDC432"/>
          </a:solidFill>
        </p:spPr>
        <p:txBody>
          <a:bodyPr wrap="square" rtlCol="0" anchor="ctr">
            <a:spAutoFit/>
          </a:bodyPr>
          <a:lstStyle/>
          <a:p>
            <a:pPr algn="ctr"/>
            <a:r>
              <a:rPr lang="en-AU" dirty="0"/>
              <a:t>24 IN WA &amp; ONLINE</a:t>
            </a:r>
          </a:p>
        </p:txBody>
      </p:sp>
    </p:spTree>
    <p:extLst>
      <p:ext uri="{BB962C8B-B14F-4D97-AF65-F5344CB8AC3E}">
        <p14:creationId xmlns:p14="http://schemas.microsoft.com/office/powerpoint/2010/main" val="4672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0" grpId="0" animBg="1"/>
      <p:bldP spid="24"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1379537" y="1662722"/>
            <a:ext cx="9360130" cy="4385816"/>
          </a:xfrm>
          <a:prstGeom prst="rect">
            <a:avLst/>
          </a:prstGeom>
          <a:noFill/>
        </p:spPr>
        <p:txBody>
          <a:bodyPr wrap="square" rtlCol="0">
            <a:spAutoFit/>
          </a:bodyPr>
          <a:lstStyle/>
          <a:p>
            <a:r>
              <a:rPr lang="en-AU" sz="2800" b="1" dirty="0">
                <a:solidFill>
                  <a:srgbClr val="A40A66"/>
                </a:solidFill>
                <a:latin typeface="Arial" panose="020B0604020202020204" pitchFamily="34" charset="0"/>
                <a:cs typeface="Arial" panose="020B0604020202020204" pitchFamily="34" charset="0"/>
              </a:rPr>
              <a:t>EXAMPLE</a:t>
            </a:r>
          </a:p>
          <a:p>
            <a:endParaRPr lang="en-AU"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text says that the moons and planets in the solar system move</a:t>
            </a:r>
            <a:r>
              <a:rPr lang="en-AU"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b="1" dirty="0">
                <a:solidFill>
                  <a:srgbClr val="A40A66"/>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random</a:t>
            </a:r>
          </a:p>
          <a:p>
            <a:r>
              <a:rPr lang="en-US" sz="2800" b="1" dirty="0">
                <a:solidFill>
                  <a:srgbClr val="A40A66"/>
                </a:solidFill>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frequently</a:t>
            </a:r>
          </a:p>
          <a:p>
            <a:r>
              <a:rPr lang="en-US" sz="2800" b="1" dirty="0">
                <a:solidFill>
                  <a:srgbClr val="A40A66"/>
                </a:solidFill>
                <a:latin typeface="Arial" panose="020B0604020202020204" pitchFamily="34" charset="0"/>
                <a:cs typeface="Arial" panose="020B0604020202020204" pitchFamily="34" charset="0"/>
              </a:rPr>
              <a:t>C</a:t>
            </a:r>
            <a:r>
              <a:rPr lang="en-US" sz="2800" dirty="0">
                <a:solidFill>
                  <a:srgbClr val="A40A66"/>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continuously</a:t>
            </a:r>
          </a:p>
          <a:p>
            <a:r>
              <a:rPr lang="en-US" sz="2800" b="1" dirty="0">
                <a:solidFill>
                  <a:srgbClr val="A40A66"/>
                </a:solidFill>
                <a:latin typeface="Arial" panose="020B0604020202020204" pitchFamily="34" charset="0"/>
                <a:cs typeface="Arial" panose="020B0604020202020204" pitchFamily="34" charset="0"/>
              </a:rPr>
              <a:t>D</a:t>
            </a:r>
            <a:r>
              <a:rPr lang="en-US" sz="2800" dirty="0">
                <a:solidFill>
                  <a:srgbClr val="A40A66"/>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anticlockwise</a:t>
            </a:r>
          </a:p>
          <a:p>
            <a:pPr>
              <a:spcBef>
                <a:spcPts val="600"/>
              </a:spcBef>
            </a:pPr>
            <a:endParaRPr lang="en-AU" sz="2400" dirty="0">
              <a:latin typeface="Arial" panose="020B0604020202020204" pitchFamily="34" charset="0"/>
              <a:cs typeface="Arial" panose="020B0604020202020204" pitchFamily="34" charset="0"/>
            </a:endParaRPr>
          </a:p>
        </p:txBody>
      </p:sp>
      <p:sp>
        <p:nvSpPr>
          <p:cNvPr id="8" name="TextBox 7"/>
          <p:cNvSpPr txBox="1"/>
          <p:nvPr/>
        </p:nvSpPr>
        <p:spPr>
          <a:xfrm>
            <a:off x="7300856" y="5756151"/>
            <a:ext cx="3217026" cy="584775"/>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Answer:	</a:t>
            </a:r>
            <a:r>
              <a:rPr lang="en-AU" sz="3200" b="1" dirty="0">
                <a:solidFill>
                  <a:srgbClr val="A40A66"/>
                </a:solidFill>
                <a:latin typeface="Arial" panose="020B0604020202020204" pitchFamily="34" charset="0"/>
                <a:cs typeface="Arial" panose="020B0604020202020204" pitchFamily="34" charset="0"/>
              </a:rPr>
              <a:t>C</a:t>
            </a:r>
          </a:p>
        </p:txBody>
      </p:sp>
      <p:sp>
        <p:nvSpPr>
          <p:cNvPr id="11" name="Title 9"/>
          <p:cNvSpPr>
            <a:spLocks noGrp="1"/>
          </p:cNvSpPr>
          <p:nvPr>
            <p:ph type="title"/>
          </p:nvPr>
        </p:nvSpPr>
        <p:spPr>
          <a:xfrm>
            <a:off x="599323" y="313334"/>
            <a:ext cx="11313458" cy="873388"/>
          </a:xfrm>
        </p:spPr>
        <p:txBody>
          <a:bodyPr/>
          <a:lstStyle/>
          <a:p>
            <a:r>
              <a:rPr lang="en-AU" sz="3200" dirty="0"/>
              <a:t>Reading Comprehension</a:t>
            </a:r>
            <a:br>
              <a:rPr lang="en-AU" sz="3400" dirty="0"/>
            </a:br>
            <a:endParaRPr lang="en-AU" sz="2800" dirty="0"/>
          </a:p>
        </p:txBody>
      </p:sp>
    </p:spTree>
    <p:extLst>
      <p:ext uri="{BB962C8B-B14F-4D97-AF65-F5344CB8AC3E}">
        <p14:creationId xmlns:p14="http://schemas.microsoft.com/office/powerpoint/2010/main" val="896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097319" y="1475545"/>
            <a:ext cx="9979429" cy="1862048"/>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Students are presented with a prompt and instructed to present a well organised, </a:t>
            </a:r>
            <a:r>
              <a:rPr lang="en-AU" sz="2000" u="sng" dirty="0">
                <a:latin typeface="Arial" panose="020B0604020202020204" pitchFamily="34" charset="0"/>
                <a:cs typeface="Arial" panose="020B0604020202020204" pitchFamily="34" charset="0"/>
              </a:rPr>
              <a:t>creative</a:t>
            </a:r>
            <a:r>
              <a:rPr lang="en-AU" sz="2000" dirty="0">
                <a:latin typeface="Arial" panose="020B0604020202020204" pitchFamily="34" charset="0"/>
                <a:cs typeface="Arial" panose="020B0604020202020204" pitchFamily="34" charset="0"/>
              </a:rPr>
              <a:t>, interesting and </a:t>
            </a:r>
            <a:r>
              <a:rPr lang="en-AU" sz="2000" u="sng" dirty="0">
                <a:latin typeface="Arial" panose="020B0604020202020204" pitchFamily="34" charset="0"/>
                <a:cs typeface="Arial" panose="020B0604020202020204" pitchFamily="34" charset="0"/>
              </a:rPr>
              <a:t>original</a:t>
            </a:r>
            <a:r>
              <a:rPr lang="en-AU" sz="2000" dirty="0">
                <a:latin typeface="Arial" panose="020B0604020202020204" pitchFamily="34" charset="0"/>
                <a:cs typeface="Arial" panose="020B0604020202020204" pitchFamily="34" charset="0"/>
              </a:rPr>
              <a:t> piece of writing</a:t>
            </a:r>
          </a:p>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There is no restriction on genre or style</a:t>
            </a:r>
          </a:p>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Marked differently from NAPLAN writing</a:t>
            </a:r>
          </a:p>
          <a:p>
            <a:pPr marL="457200" indent="-4572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25 minutes</a:t>
            </a:r>
          </a:p>
        </p:txBody>
      </p:sp>
      <p:sp>
        <p:nvSpPr>
          <p:cNvPr id="9" name="TextBox 8"/>
          <p:cNvSpPr txBox="1"/>
          <p:nvPr/>
        </p:nvSpPr>
        <p:spPr>
          <a:xfrm>
            <a:off x="525319" y="4060118"/>
            <a:ext cx="2078181" cy="461665"/>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EXAMPLES</a:t>
            </a:r>
          </a:p>
        </p:txBody>
      </p:sp>
      <p:pic>
        <p:nvPicPr>
          <p:cNvPr id="11" name="Picture 2" descr="http://4.bp.blogspot.com/-ouovohNBHMQ/TdOuhlDeYdI/AAAAAAAAAEc/19msZ1J-FZU/s1600/bi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3677" y="3887473"/>
            <a:ext cx="2677046" cy="17783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01456" y="4407314"/>
            <a:ext cx="577715" cy="461665"/>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or</a:t>
            </a:r>
          </a:p>
        </p:txBody>
      </p:sp>
      <p:sp>
        <p:nvSpPr>
          <p:cNvPr id="13" name="TextBox 12"/>
          <p:cNvSpPr txBox="1"/>
          <p:nvPr/>
        </p:nvSpPr>
        <p:spPr>
          <a:xfrm>
            <a:off x="7021646" y="4407314"/>
            <a:ext cx="4422371" cy="430887"/>
          </a:xfrm>
          <a:prstGeom prst="rect">
            <a:avLst/>
          </a:prstGeom>
          <a:noFill/>
        </p:spPr>
        <p:txBody>
          <a:bodyPr wrap="square" rtlCol="0">
            <a:spAutoFit/>
          </a:bodyPr>
          <a:lstStyle/>
          <a:p>
            <a:r>
              <a:rPr lang="en-AU" sz="2200" dirty="0">
                <a:latin typeface="Arial" panose="020B0604020202020204" pitchFamily="34" charset="0"/>
                <a:cs typeface="Arial" panose="020B0604020202020204" pitchFamily="34" charset="0"/>
              </a:rPr>
              <a:t>What would have happened if….</a:t>
            </a:r>
          </a:p>
        </p:txBody>
      </p:sp>
      <p:sp>
        <p:nvSpPr>
          <p:cNvPr id="14" name="TextBox 13"/>
          <p:cNvSpPr txBox="1"/>
          <p:nvPr/>
        </p:nvSpPr>
        <p:spPr>
          <a:xfrm>
            <a:off x="2677422" y="5946080"/>
            <a:ext cx="7157260" cy="430887"/>
          </a:xfrm>
          <a:prstGeom prst="rect">
            <a:avLst/>
          </a:prstGeom>
          <a:noFill/>
        </p:spPr>
        <p:txBody>
          <a:bodyPr wrap="square" rtlCol="0">
            <a:spAutoFit/>
          </a:bodyPr>
          <a:lstStyle/>
          <a:p>
            <a:r>
              <a:rPr lang="en-AU" sz="2200" dirty="0">
                <a:latin typeface="Arial" panose="020B0604020202020204" pitchFamily="34" charset="0"/>
                <a:cs typeface="Arial" panose="020B0604020202020204" pitchFamily="34" charset="0"/>
              </a:rPr>
              <a:t>The prompt can be an image, a piece of text, or both</a:t>
            </a:r>
          </a:p>
        </p:txBody>
      </p:sp>
      <p:sp>
        <p:nvSpPr>
          <p:cNvPr id="15" name="Title 9"/>
          <p:cNvSpPr>
            <a:spLocks noGrp="1"/>
          </p:cNvSpPr>
          <p:nvPr>
            <p:ph type="title"/>
          </p:nvPr>
        </p:nvSpPr>
        <p:spPr>
          <a:xfrm>
            <a:off x="599323" y="313334"/>
            <a:ext cx="11313458" cy="873388"/>
          </a:xfrm>
        </p:spPr>
        <p:txBody>
          <a:bodyPr/>
          <a:lstStyle/>
          <a:p>
            <a:r>
              <a:rPr lang="en-AU" sz="3200" dirty="0"/>
              <a:t>Communicating Ideas in Writing</a:t>
            </a:r>
            <a:br>
              <a:rPr lang="en-AU" sz="3400" dirty="0"/>
            </a:br>
            <a:endParaRPr lang="en-AU" sz="2800" dirty="0"/>
          </a:p>
        </p:txBody>
      </p:sp>
    </p:spTree>
    <p:extLst>
      <p:ext uri="{BB962C8B-B14F-4D97-AF65-F5344CB8AC3E}">
        <p14:creationId xmlns:p14="http://schemas.microsoft.com/office/powerpoint/2010/main" val="3988278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TextBox 20"/>
          <p:cNvSpPr txBox="1"/>
          <p:nvPr/>
        </p:nvSpPr>
        <p:spPr>
          <a:xfrm>
            <a:off x="864833" y="1270625"/>
            <a:ext cx="10782438" cy="465197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Assesses reasoning ability in mathematics and science (not based on school curriculum)</a:t>
            </a:r>
          </a:p>
          <a:p>
            <a:pPr marL="342900" indent="-342900">
              <a:spcBef>
                <a:spcPts val="1800"/>
              </a:spcBef>
              <a:buFont typeface="Arial" panose="020B0604020202020204" pitchFamily="34" charset="0"/>
              <a:buChar char="•"/>
            </a:pPr>
            <a:r>
              <a:rPr lang="en-AU" sz="2000" dirty="0">
                <a:latin typeface="Arial" panose="020B0604020202020204" pitchFamily="34" charset="0"/>
                <a:cs typeface="Arial" panose="020B0604020202020204" pitchFamily="34" charset="0"/>
              </a:rPr>
              <a:t>Candidates will be required to:</a:t>
            </a:r>
          </a:p>
          <a:p>
            <a:pPr marL="1257300" lvl="2" indent="-342900">
              <a:spcBef>
                <a:spcPts val="1800"/>
              </a:spcBef>
              <a:buFont typeface="Arial" panose="020B0604020202020204" pitchFamily="34" charset="0"/>
              <a:buChar char="•"/>
            </a:pPr>
            <a:r>
              <a:rPr lang="en-AU" sz="2000" dirty="0">
                <a:latin typeface="Arial" panose="020B0604020202020204" pitchFamily="34" charset="0"/>
                <a:cs typeface="Arial" panose="020B0604020202020204" pitchFamily="34" charset="0"/>
              </a:rPr>
              <a:t>extract and interpret information</a:t>
            </a:r>
          </a:p>
          <a:p>
            <a:pPr marL="1257300" lvl="2" indent="-342900">
              <a:spcBef>
                <a:spcPts val="1800"/>
              </a:spcBef>
              <a:buFont typeface="Arial" panose="020B0604020202020204" pitchFamily="34" charset="0"/>
              <a:buChar char="•"/>
            </a:pPr>
            <a:r>
              <a:rPr lang="en-AU" sz="2000" dirty="0">
                <a:latin typeface="Arial" panose="020B0604020202020204" pitchFamily="34" charset="0"/>
                <a:cs typeface="Arial" panose="020B0604020202020204" pitchFamily="34" charset="0"/>
              </a:rPr>
              <a:t>identify relationships, connections, similarities and differences</a:t>
            </a:r>
          </a:p>
          <a:p>
            <a:pPr marL="1257300" lvl="2" indent="-342900">
              <a:spcBef>
                <a:spcPts val="1800"/>
              </a:spcBef>
              <a:buFont typeface="Arial" panose="020B0604020202020204" pitchFamily="34" charset="0"/>
              <a:buChar char="•"/>
            </a:pPr>
            <a:r>
              <a:rPr lang="en-AU" sz="2000" dirty="0">
                <a:latin typeface="Arial" panose="020B0604020202020204" pitchFamily="34" charset="0"/>
                <a:cs typeface="Arial" panose="020B0604020202020204" pitchFamily="34" charset="0"/>
              </a:rPr>
              <a:t>solve problems</a:t>
            </a:r>
            <a:endParaRPr lang="en-AU" sz="2000" b="1" dirty="0">
              <a:solidFill>
                <a:srgbClr val="A40A66"/>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AU" sz="2000" b="1" dirty="0">
                <a:solidFill>
                  <a:srgbClr val="A40A66"/>
                </a:solidFill>
                <a:latin typeface="Arial" panose="020B0604020202020204" pitchFamily="34" charset="0"/>
                <a:cs typeface="Arial" panose="020B0604020202020204" pitchFamily="34" charset="0"/>
              </a:rPr>
              <a:t>FORMAT</a:t>
            </a:r>
          </a:p>
          <a:p>
            <a:pPr marL="342900" indent="-342900">
              <a:lnSpc>
                <a:spcPct val="150000"/>
              </a:lnSpc>
              <a:spcBef>
                <a:spcPts val="600"/>
              </a:spcBef>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 35 multiple choice questions</a:t>
            </a:r>
          </a:p>
          <a:p>
            <a:pPr marL="342900" indent="-342900">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 35 minutes</a:t>
            </a:r>
          </a:p>
          <a:p>
            <a:pPr marL="342900" indent="-342900">
              <a:lnSpc>
                <a:spcPct val="150000"/>
              </a:lnSpc>
              <a:spcBef>
                <a:spcPts val="600"/>
              </a:spcBef>
              <a:buFont typeface="Arial" panose="020B0604020202020204" pitchFamily="34" charset="0"/>
              <a:buChar char="•"/>
            </a:pPr>
            <a:r>
              <a:rPr lang="en-AU" sz="2000" dirty="0">
                <a:latin typeface="Arial" panose="020B0604020202020204" pitchFamily="34" charset="0"/>
                <a:cs typeface="Arial" panose="020B0604020202020204" pitchFamily="34" charset="0"/>
              </a:rPr>
              <a:t> No calculators or rulers permitted</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70" y="3971365"/>
            <a:ext cx="2178479" cy="2106082"/>
          </a:xfrm>
          <a:prstGeom prst="rect">
            <a:avLst/>
          </a:prstGeom>
        </p:spPr>
      </p:pic>
      <p:sp>
        <p:nvSpPr>
          <p:cNvPr id="23" name="Title 9"/>
          <p:cNvSpPr>
            <a:spLocks noGrp="1"/>
          </p:cNvSpPr>
          <p:nvPr>
            <p:ph type="title"/>
          </p:nvPr>
        </p:nvSpPr>
        <p:spPr>
          <a:xfrm>
            <a:off x="599323" y="313334"/>
            <a:ext cx="11313458" cy="873388"/>
          </a:xfrm>
        </p:spPr>
        <p:txBody>
          <a:bodyPr/>
          <a:lstStyle/>
          <a:p>
            <a:r>
              <a:rPr lang="en-AU" sz="3200" dirty="0"/>
              <a:t>Quantitative Reasoning</a:t>
            </a:r>
            <a:br>
              <a:rPr lang="en-AU" sz="3400" dirty="0"/>
            </a:br>
            <a:endParaRPr lang="en-AU" sz="2800" dirty="0"/>
          </a:p>
        </p:txBody>
      </p:sp>
    </p:spTree>
    <p:extLst>
      <p:ext uri="{BB962C8B-B14F-4D97-AF65-F5344CB8AC3E}">
        <p14:creationId xmlns:p14="http://schemas.microsoft.com/office/powerpoint/2010/main" val="634996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103963" y="1499199"/>
            <a:ext cx="9268690" cy="5524589"/>
          </a:xfrm>
          <a:prstGeom prst="rect">
            <a:avLst/>
          </a:prstGeom>
          <a:noFill/>
        </p:spPr>
        <p:txBody>
          <a:bodyPr wrap="square" rtlCol="0">
            <a:spAutoFit/>
          </a:bodyPr>
          <a:lstStyle/>
          <a:p>
            <a:r>
              <a:rPr lang="en-AU" sz="2600" b="1" dirty="0">
                <a:solidFill>
                  <a:srgbClr val="A40A66"/>
                </a:solidFill>
                <a:latin typeface="Arial" panose="020B0604020202020204" pitchFamily="34" charset="0"/>
                <a:cs typeface="Arial" panose="020B0604020202020204" pitchFamily="34" charset="0"/>
              </a:rPr>
              <a:t>EXAMPLE 1</a:t>
            </a:r>
          </a:p>
          <a:p>
            <a:endParaRPr lang="en-AU" sz="28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Ben has two red socks and two blue socks in a drawer. They feel the same to touch.  Suppose the first sock Ben takes out of the drawer is blue.</a:t>
            </a:r>
          </a:p>
          <a:p>
            <a:endParaRPr lang="en-US" sz="20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What is the chance of him taking out another blue sock?</a:t>
            </a:r>
          </a:p>
          <a:p>
            <a:endParaRPr lang="en-US" sz="2000" dirty="0">
              <a:latin typeface="Arial" panose="020B0604020202020204" pitchFamily="34" charset="0"/>
              <a:cs typeface="Arial" panose="020B0604020202020204" pitchFamily="34" charset="0"/>
            </a:endParaRPr>
          </a:p>
          <a:p>
            <a:r>
              <a:rPr lang="en-US" sz="2600" b="1" dirty="0">
                <a:solidFill>
                  <a:srgbClr val="A40A66"/>
                </a:solidFill>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one in two</a:t>
            </a:r>
          </a:p>
          <a:p>
            <a:r>
              <a:rPr lang="en-US" sz="2600" b="1" dirty="0">
                <a:solidFill>
                  <a:srgbClr val="A40A66"/>
                </a:solidFill>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one in three</a:t>
            </a:r>
          </a:p>
          <a:p>
            <a:r>
              <a:rPr lang="en-US" sz="2600" b="1" dirty="0">
                <a:solidFill>
                  <a:srgbClr val="A40A66"/>
                </a:solidFill>
                <a:latin typeface="Arial" panose="020B0604020202020204" pitchFamily="34" charset="0"/>
                <a:cs typeface="Arial" panose="020B0604020202020204" pitchFamily="34" charset="0"/>
              </a:rPr>
              <a:t>C</a:t>
            </a:r>
            <a:r>
              <a:rPr lang="en-US" sz="2600" dirty="0">
                <a:latin typeface="Arial" panose="020B0604020202020204" pitchFamily="34" charset="0"/>
                <a:cs typeface="Arial" panose="020B0604020202020204" pitchFamily="34" charset="0"/>
              </a:rPr>
              <a:t>	one in four</a:t>
            </a:r>
          </a:p>
          <a:p>
            <a:r>
              <a:rPr lang="en-US" sz="2600" b="1" dirty="0">
                <a:solidFill>
                  <a:srgbClr val="A40A66"/>
                </a:solidFill>
                <a:latin typeface="Arial" panose="020B0604020202020204" pitchFamily="34" charset="0"/>
                <a:cs typeface="Arial" panose="020B0604020202020204" pitchFamily="34" charset="0"/>
              </a:rPr>
              <a:t>D</a:t>
            </a:r>
            <a:r>
              <a:rPr lang="en-US" sz="2600" dirty="0">
                <a:latin typeface="Arial" panose="020B0604020202020204" pitchFamily="34" charset="0"/>
                <a:cs typeface="Arial" panose="020B0604020202020204" pitchFamily="34" charset="0"/>
              </a:rPr>
              <a:t>	one in six</a:t>
            </a:r>
          </a:p>
          <a:p>
            <a:endParaRPr lang="en-US" sz="2400" dirty="0">
              <a:latin typeface="Arial" panose="020B0604020202020204" pitchFamily="34" charset="0"/>
              <a:cs typeface="Arial" panose="020B0604020202020204" pitchFamily="34" charset="0"/>
            </a:endParaRPr>
          </a:p>
          <a:p>
            <a:pPr>
              <a:spcBef>
                <a:spcPts val="600"/>
              </a:spcBef>
            </a:pPr>
            <a:endParaRPr lang="en-AU" sz="2200" dirty="0">
              <a:latin typeface="Arial" panose="020B0604020202020204" pitchFamily="34" charset="0"/>
              <a:cs typeface="Arial" panose="020B0604020202020204" pitchFamily="34" charset="0"/>
            </a:endParaRPr>
          </a:p>
        </p:txBody>
      </p:sp>
      <p:sp>
        <p:nvSpPr>
          <p:cNvPr id="7" name="TextBox 6"/>
          <p:cNvSpPr txBox="1"/>
          <p:nvPr/>
        </p:nvSpPr>
        <p:spPr>
          <a:xfrm>
            <a:off x="8204660" y="5591284"/>
            <a:ext cx="3217026" cy="584775"/>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Answer</a:t>
            </a:r>
            <a:r>
              <a:rPr lang="en-AU" sz="2800" dirty="0">
                <a:latin typeface="Arial" panose="020B0604020202020204" pitchFamily="34" charset="0"/>
                <a:cs typeface="Arial" panose="020B0604020202020204" pitchFamily="34" charset="0"/>
              </a:rPr>
              <a:t>:	</a:t>
            </a:r>
            <a:r>
              <a:rPr lang="en-AU" sz="2800" b="1" dirty="0">
                <a:solidFill>
                  <a:srgbClr val="A40A66"/>
                </a:solidFill>
                <a:latin typeface="Arial" panose="020B0604020202020204" pitchFamily="34" charset="0"/>
                <a:cs typeface="Arial" panose="020B0604020202020204" pitchFamily="34" charset="0"/>
              </a:rPr>
              <a:t>B</a:t>
            </a:r>
          </a:p>
        </p:txBody>
      </p:sp>
      <p:sp>
        <p:nvSpPr>
          <p:cNvPr id="8" name="Title 9"/>
          <p:cNvSpPr>
            <a:spLocks noGrp="1"/>
          </p:cNvSpPr>
          <p:nvPr>
            <p:ph type="title"/>
          </p:nvPr>
        </p:nvSpPr>
        <p:spPr>
          <a:xfrm>
            <a:off x="599323" y="313334"/>
            <a:ext cx="11313458" cy="873388"/>
          </a:xfrm>
        </p:spPr>
        <p:txBody>
          <a:bodyPr/>
          <a:lstStyle/>
          <a:p>
            <a:r>
              <a:rPr lang="en-AU" sz="3200" dirty="0"/>
              <a:t>Quantitative Reasoning</a:t>
            </a:r>
            <a:br>
              <a:rPr lang="en-AU" sz="3400" dirty="0"/>
            </a:br>
            <a:endParaRPr lang="en-AU" sz="2800" dirty="0"/>
          </a:p>
        </p:txBody>
      </p:sp>
    </p:spTree>
    <p:extLst>
      <p:ext uri="{BB962C8B-B14F-4D97-AF65-F5344CB8AC3E}">
        <p14:creationId xmlns:p14="http://schemas.microsoft.com/office/powerpoint/2010/main" val="33323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906739" y="1481269"/>
            <a:ext cx="9268690" cy="5247590"/>
          </a:xfrm>
          <a:prstGeom prst="rect">
            <a:avLst/>
          </a:prstGeom>
          <a:noFill/>
        </p:spPr>
        <p:txBody>
          <a:bodyPr wrap="square" rtlCol="0">
            <a:spAutoFit/>
          </a:bodyPr>
          <a:lstStyle/>
          <a:p>
            <a:r>
              <a:rPr lang="en-AU" sz="2800" b="1" dirty="0">
                <a:solidFill>
                  <a:srgbClr val="A40A66"/>
                </a:solidFill>
                <a:latin typeface="Arial" panose="020B0604020202020204" pitchFamily="34" charset="0"/>
                <a:cs typeface="Arial" panose="020B0604020202020204" pitchFamily="34" charset="0"/>
              </a:rPr>
              <a:t>EXAMPLE 2</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A water ski rope is designed to stretch 3% under full load.</a:t>
            </a:r>
          </a:p>
          <a:p>
            <a:r>
              <a:rPr lang="en-AU" sz="2800" dirty="0">
                <a:latin typeface="Arial" panose="020B0604020202020204" pitchFamily="34" charset="0"/>
                <a:cs typeface="Arial" panose="020B0604020202020204" pitchFamily="34" charset="0"/>
              </a:rPr>
              <a:t>To what length would a 20 metre water ski rope be stretched when under full load?</a:t>
            </a:r>
          </a:p>
          <a:p>
            <a:endParaRPr lang="en-US" sz="3200" dirty="0">
              <a:latin typeface="Arial" panose="020B0604020202020204" pitchFamily="34" charset="0"/>
              <a:cs typeface="Arial" panose="020B0604020202020204" pitchFamily="34" charset="0"/>
            </a:endParaRPr>
          </a:p>
          <a:p>
            <a:r>
              <a:rPr lang="en-US" sz="2800" b="1" dirty="0">
                <a:solidFill>
                  <a:srgbClr val="A40A66"/>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20.3 metres</a:t>
            </a:r>
          </a:p>
          <a:p>
            <a:r>
              <a:rPr lang="en-US" sz="2800" b="1" dirty="0">
                <a:solidFill>
                  <a:srgbClr val="A40A66"/>
                </a:solidFill>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20.6 metres</a:t>
            </a:r>
          </a:p>
          <a:p>
            <a:r>
              <a:rPr lang="en-US" sz="2800" b="1" dirty="0">
                <a:solidFill>
                  <a:srgbClr val="A40A66"/>
                </a:solidFill>
                <a:latin typeface="Arial" panose="020B0604020202020204" pitchFamily="34" charset="0"/>
                <a:cs typeface="Arial" panose="020B0604020202020204" pitchFamily="34" charset="0"/>
              </a:rPr>
              <a:t>C</a:t>
            </a:r>
            <a:r>
              <a:rPr lang="en-US" sz="2800" dirty="0">
                <a:solidFill>
                  <a:srgbClr val="A40A66"/>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23 metres</a:t>
            </a:r>
          </a:p>
          <a:p>
            <a:r>
              <a:rPr lang="en-US" sz="2800" b="1" dirty="0">
                <a:solidFill>
                  <a:srgbClr val="A40A66"/>
                </a:solidFill>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26 metres</a:t>
            </a:r>
          </a:p>
          <a:p>
            <a:endParaRPr lang="en-US" sz="2400" dirty="0">
              <a:latin typeface="Arial" panose="020B0604020202020204" pitchFamily="34" charset="0"/>
              <a:cs typeface="Arial" panose="020B0604020202020204" pitchFamily="34" charset="0"/>
            </a:endParaRPr>
          </a:p>
          <a:p>
            <a:pPr>
              <a:spcBef>
                <a:spcPts val="600"/>
              </a:spcBef>
            </a:pPr>
            <a:endParaRPr lang="en-AU" sz="2200" dirty="0">
              <a:latin typeface="Arial" panose="020B0604020202020204" pitchFamily="34" charset="0"/>
              <a:cs typeface="Arial" panose="020B0604020202020204" pitchFamily="34" charset="0"/>
            </a:endParaRPr>
          </a:p>
        </p:txBody>
      </p:sp>
      <p:sp>
        <p:nvSpPr>
          <p:cNvPr id="7" name="TextBox 6"/>
          <p:cNvSpPr txBox="1"/>
          <p:nvPr/>
        </p:nvSpPr>
        <p:spPr>
          <a:xfrm>
            <a:off x="8357060" y="5277520"/>
            <a:ext cx="3217026" cy="584775"/>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Answer</a:t>
            </a:r>
            <a:r>
              <a:rPr lang="en-AU" sz="2800" dirty="0">
                <a:latin typeface="Arial" panose="020B0604020202020204" pitchFamily="34" charset="0"/>
                <a:cs typeface="Arial" panose="020B0604020202020204" pitchFamily="34" charset="0"/>
              </a:rPr>
              <a:t>:	</a:t>
            </a:r>
            <a:r>
              <a:rPr lang="en-AU" sz="2800" b="1" dirty="0">
                <a:solidFill>
                  <a:srgbClr val="A40A66"/>
                </a:solidFill>
                <a:latin typeface="Arial" panose="020B0604020202020204" pitchFamily="34" charset="0"/>
                <a:cs typeface="Arial" panose="020B0604020202020204" pitchFamily="34" charset="0"/>
              </a:rPr>
              <a:t>B</a:t>
            </a:r>
          </a:p>
        </p:txBody>
      </p:sp>
      <p:sp>
        <p:nvSpPr>
          <p:cNvPr id="9" name="Title 9"/>
          <p:cNvSpPr>
            <a:spLocks noGrp="1"/>
          </p:cNvSpPr>
          <p:nvPr>
            <p:ph type="title"/>
          </p:nvPr>
        </p:nvSpPr>
        <p:spPr>
          <a:xfrm>
            <a:off x="599323" y="313334"/>
            <a:ext cx="11313458" cy="873388"/>
          </a:xfrm>
        </p:spPr>
        <p:txBody>
          <a:bodyPr/>
          <a:lstStyle/>
          <a:p>
            <a:r>
              <a:rPr lang="en-AU" sz="3200" dirty="0"/>
              <a:t>Quantitative Reasoning</a:t>
            </a:r>
            <a:br>
              <a:rPr lang="en-AU" sz="3400" dirty="0"/>
            </a:br>
            <a:endParaRPr lang="en-AU" sz="2800" dirty="0"/>
          </a:p>
        </p:txBody>
      </p:sp>
    </p:spTree>
    <p:extLst>
      <p:ext uri="{BB962C8B-B14F-4D97-AF65-F5344CB8AC3E}">
        <p14:creationId xmlns:p14="http://schemas.microsoft.com/office/powerpoint/2010/main" val="35426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599323" y="513142"/>
            <a:ext cx="11313458" cy="873388"/>
          </a:xfrm>
        </p:spPr>
        <p:txBody>
          <a:bodyPr/>
          <a:lstStyle/>
          <a:p>
            <a:r>
              <a:rPr lang="en-AU" sz="3200" dirty="0"/>
              <a:t>Abstract Reasoning</a:t>
            </a:r>
            <a:br>
              <a:rPr lang="en-AU" sz="3400" dirty="0"/>
            </a:br>
            <a:endParaRPr lang="en-AU" sz="2800" dirty="0"/>
          </a:p>
        </p:txBody>
      </p:sp>
      <p:sp>
        <p:nvSpPr>
          <p:cNvPr id="9" name="TextBox 8"/>
          <p:cNvSpPr txBox="1"/>
          <p:nvPr/>
        </p:nvSpPr>
        <p:spPr>
          <a:xfrm>
            <a:off x="599323" y="1903451"/>
            <a:ext cx="9256824" cy="3524042"/>
          </a:xfrm>
          <a:prstGeom prst="rect">
            <a:avLst/>
          </a:prstGeom>
          <a:noFill/>
        </p:spPr>
        <p:txBody>
          <a:bodyPr wrap="square" rtlCol="0">
            <a:spAutoFit/>
          </a:bodyPr>
          <a:lstStyle/>
          <a:p>
            <a:pPr>
              <a:spcBef>
                <a:spcPts val="600"/>
              </a:spcBef>
              <a:spcAft>
                <a:spcPts val="1200"/>
              </a:spcAft>
            </a:pPr>
            <a:r>
              <a:rPr lang="en-AU" sz="2400" dirty="0">
                <a:latin typeface="Arial" panose="020B0604020202020204" pitchFamily="34" charset="0"/>
                <a:cs typeface="Arial" panose="020B0604020202020204" pitchFamily="34" charset="0"/>
              </a:rPr>
              <a:t>Assesses students’ ability to:</a:t>
            </a:r>
          </a:p>
          <a:p>
            <a:pPr marL="800100" lvl="1" indent="-342900">
              <a:spcBef>
                <a:spcPts val="600"/>
              </a:spcBef>
              <a:buFont typeface="Arial" panose="020B0604020202020204" pitchFamily="34" charset="0"/>
              <a:buChar char="•"/>
            </a:pPr>
            <a:r>
              <a:rPr lang="en-AU" sz="2400" dirty="0">
                <a:latin typeface="Arial" panose="020B0604020202020204" pitchFamily="34" charset="0"/>
                <a:cs typeface="Arial" panose="020B0604020202020204" pitchFamily="34" charset="0"/>
              </a:rPr>
              <a:t>recognise relationships and think logically</a:t>
            </a:r>
          </a:p>
          <a:p>
            <a:pPr marL="800100" lvl="1" indent="-342900">
              <a:spcBef>
                <a:spcPts val="600"/>
              </a:spcBef>
              <a:buFont typeface="Arial" panose="020B0604020202020204" pitchFamily="34" charset="0"/>
              <a:buChar char="•"/>
            </a:pPr>
            <a:r>
              <a:rPr lang="en-AU" sz="2400" dirty="0">
                <a:latin typeface="Arial" panose="020B0604020202020204" pitchFamily="34" charset="0"/>
                <a:cs typeface="Arial" panose="020B0604020202020204" pitchFamily="34" charset="0"/>
              </a:rPr>
              <a:t>hypothesise and complete sequences.</a:t>
            </a:r>
          </a:p>
          <a:p>
            <a:pPr>
              <a:spcBef>
                <a:spcPts val="600"/>
              </a:spcBef>
            </a:pPr>
            <a:endParaRPr lang="en-AU" sz="2400" dirty="0">
              <a:latin typeface="Arial" panose="020B0604020202020204" pitchFamily="34" charset="0"/>
              <a:cs typeface="Arial" panose="020B0604020202020204" pitchFamily="34" charset="0"/>
            </a:endParaRPr>
          </a:p>
          <a:p>
            <a:pPr>
              <a:spcBef>
                <a:spcPts val="600"/>
              </a:spcBef>
              <a:spcAft>
                <a:spcPts val="1200"/>
              </a:spcAft>
            </a:pPr>
            <a:r>
              <a:rPr lang="en-AU" sz="2400" b="1" dirty="0">
                <a:solidFill>
                  <a:srgbClr val="A40A66"/>
                </a:solidFill>
                <a:latin typeface="Arial" panose="020B0604020202020204" pitchFamily="34" charset="0"/>
                <a:cs typeface="Arial" panose="020B0604020202020204" pitchFamily="34" charset="0"/>
              </a:rPr>
              <a:t>FORMAT</a:t>
            </a:r>
          </a:p>
          <a:p>
            <a:pPr marL="342900" indent="-342900">
              <a:spcBef>
                <a:spcPts val="60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 35 multiple choice questions (40 for older years)</a:t>
            </a:r>
          </a:p>
          <a:p>
            <a:pPr marL="342900" indent="-342900">
              <a:spcBef>
                <a:spcPts val="600"/>
              </a:spcBef>
              <a:buFont typeface="Arial" panose="020B0604020202020204" pitchFamily="34" charset="0"/>
              <a:buChar char="•"/>
            </a:pPr>
            <a:r>
              <a:rPr lang="en-AU" sz="2400" dirty="0">
                <a:latin typeface="Arial" panose="020B0604020202020204" pitchFamily="34" charset="0"/>
                <a:cs typeface="Arial" panose="020B0604020202020204" pitchFamily="34" charset="0"/>
              </a:rPr>
              <a:t> 20 minutes</a:t>
            </a:r>
          </a:p>
        </p:txBody>
      </p:sp>
      <p:pic>
        <p:nvPicPr>
          <p:cNvPr id="23554" name="Picture 2" descr="BLog pos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3849384"/>
            <a:ext cx="28575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42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599323" y="513142"/>
            <a:ext cx="11313458" cy="873388"/>
          </a:xfrm>
        </p:spPr>
        <p:txBody>
          <a:bodyPr/>
          <a:lstStyle/>
          <a:p>
            <a:r>
              <a:rPr lang="en-AU" sz="3200" dirty="0"/>
              <a:t>Abstract Reasoning</a:t>
            </a:r>
            <a:br>
              <a:rPr lang="en-AU" sz="3400" dirty="0"/>
            </a:br>
            <a:endParaRPr lang="en-AU" sz="2800" dirty="0"/>
          </a:p>
        </p:txBody>
      </p:sp>
      <p:sp>
        <p:nvSpPr>
          <p:cNvPr id="6" name="TextBox 5"/>
          <p:cNvSpPr txBox="1"/>
          <p:nvPr/>
        </p:nvSpPr>
        <p:spPr>
          <a:xfrm>
            <a:off x="599323" y="1920332"/>
            <a:ext cx="2259491" cy="83099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 1</a:t>
            </a:r>
          </a:p>
          <a:p>
            <a:endParaRPr lang="en-AU" sz="2400" dirty="0">
              <a:latin typeface="Arial" panose="020B0604020202020204" pitchFamily="34" charset="0"/>
              <a:cs typeface="Arial" panose="020B0604020202020204" pitchFamily="34"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436" y="1920332"/>
            <a:ext cx="5670009" cy="430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142036" y="5698848"/>
            <a:ext cx="3217026" cy="523220"/>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Answer:	</a:t>
            </a:r>
            <a:r>
              <a:rPr lang="en-AU" sz="2800" b="1" dirty="0">
                <a:solidFill>
                  <a:srgbClr val="A40A66"/>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792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599323" y="513142"/>
            <a:ext cx="11313458" cy="873388"/>
          </a:xfrm>
        </p:spPr>
        <p:txBody>
          <a:bodyPr/>
          <a:lstStyle/>
          <a:p>
            <a:r>
              <a:rPr lang="en-AU" sz="3200" dirty="0"/>
              <a:t>Abstract Reasoning</a:t>
            </a:r>
            <a:br>
              <a:rPr lang="en-AU" sz="3400" dirty="0"/>
            </a:br>
            <a:endParaRPr lang="en-AU" sz="2800" dirty="0"/>
          </a:p>
        </p:txBody>
      </p:sp>
      <p:sp>
        <p:nvSpPr>
          <p:cNvPr id="9" name="TextBox 8"/>
          <p:cNvSpPr txBox="1"/>
          <p:nvPr/>
        </p:nvSpPr>
        <p:spPr>
          <a:xfrm>
            <a:off x="527605" y="1677344"/>
            <a:ext cx="2173554" cy="83099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 2</a:t>
            </a:r>
          </a:p>
          <a:p>
            <a:endParaRPr lang="en-AU" sz="2400" dirty="0">
              <a:latin typeface="Arial" panose="020B0604020202020204" pitchFamily="34" charset="0"/>
              <a:cs typeface="Arial" panose="020B0604020202020204" pitchFamily="34" charset="0"/>
            </a:endParaRPr>
          </a:p>
        </p:txBody>
      </p:sp>
      <p:sp>
        <p:nvSpPr>
          <p:cNvPr id="11" name="TextBox 10"/>
          <p:cNvSpPr txBox="1"/>
          <p:nvPr/>
        </p:nvSpPr>
        <p:spPr>
          <a:xfrm>
            <a:off x="7823322" y="5811828"/>
            <a:ext cx="3217026" cy="523220"/>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Answer:	</a:t>
            </a:r>
            <a:r>
              <a:rPr lang="en-AU" sz="2800" b="1" dirty="0">
                <a:solidFill>
                  <a:srgbClr val="A40A66"/>
                </a:solidFill>
                <a:latin typeface="Arial" panose="020B0604020202020204" pitchFamily="34" charset="0"/>
                <a:cs typeface="Arial" panose="020B0604020202020204" pitchFamily="34" charset="0"/>
              </a:rPr>
              <a:t>D</a:t>
            </a:r>
          </a:p>
        </p:txBody>
      </p:sp>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23" y="2342340"/>
            <a:ext cx="4253390" cy="39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 name="Group 50"/>
          <p:cNvGrpSpPr>
            <a:grpSpLocks/>
          </p:cNvGrpSpPr>
          <p:nvPr/>
        </p:nvGrpSpPr>
        <p:grpSpPr bwMode="auto">
          <a:xfrm>
            <a:off x="6931747" y="2292155"/>
            <a:ext cx="1140718" cy="1030490"/>
            <a:chOff x="3696" y="2115"/>
            <a:chExt cx="454" cy="500"/>
          </a:xfrm>
        </p:grpSpPr>
        <p:sp>
          <p:nvSpPr>
            <p:cNvPr id="14" name="Rectangle 31"/>
            <p:cNvSpPr>
              <a:spLocks/>
            </p:cNvSpPr>
            <p:nvPr/>
          </p:nvSpPr>
          <p:spPr bwMode="auto">
            <a:xfrm>
              <a:off x="3696" y="2361"/>
              <a:ext cx="227" cy="25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5" name="Rectangle 32"/>
            <p:cNvSpPr>
              <a:spLocks/>
            </p:cNvSpPr>
            <p:nvPr/>
          </p:nvSpPr>
          <p:spPr bwMode="auto">
            <a:xfrm>
              <a:off x="3923" y="2361"/>
              <a:ext cx="227" cy="25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6" name="Rectangle 33"/>
            <p:cNvSpPr>
              <a:spLocks/>
            </p:cNvSpPr>
            <p:nvPr/>
          </p:nvSpPr>
          <p:spPr bwMode="auto">
            <a:xfrm>
              <a:off x="3696" y="2115"/>
              <a:ext cx="227" cy="253"/>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7" name="Rectangle 34"/>
            <p:cNvSpPr>
              <a:spLocks/>
            </p:cNvSpPr>
            <p:nvPr/>
          </p:nvSpPr>
          <p:spPr bwMode="auto">
            <a:xfrm>
              <a:off x="3923" y="2115"/>
              <a:ext cx="227" cy="253"/>
            </a:xfrm>
            <a:prstGeom prst="rect">
              <a:avLst/>
            </a:prstGeom>
            <a:solidFill>
              <a:schemeClr val="tx1"/>
            </a:solidFill>
            <a:ln w="25400">
              <a:solidFill>
                <a:srgbClr val="000000"/>
              </a:solidFill>
              <a:miter lim="800000"/>
              <a:headEnd/>
              <a:tailEnd/>
            </a:ln>
          </p:spPr>
          <p:txBody>
            <a:bodyPr lIns="0" tIns="0" rIns="0" bIns="0"/>
            <a:lstStyle/>
            <a:p>
              <a:endParaRPr lang="en-AU"/>
            </a:p>
          </p:txBody>
        </p:sp>
      </p:grpSp>
      <p:grpSp>
        <p:nvGrpSpPr>
          <p:cNvPr id="18" name="Group 45"/>
          <p:cNvGrpSpPr>
            <a:grpSpLocks/>
          </p:cNvGrpSpPr>
          <p:nvPr/>
        </p:nvGrpSpPr>
        <p:grpSpPr bwMode="auto">
          <a:xfrm rot="8027669">
            <a:off x="10059107" y="2338101"/>
            <a:ext cx="970608" cy="922109"/>
            <a:chOff x="0" y="0"/>
            <a:chExt cx="616" cy="567"/>
          </a:xfrm>
        </p:grpSpPr>
        <p:sp>
          <p:nvSpPr>
            <p:cNvPr id="19" name="Rectangle 46"/>
            <p:cNvSpPr>
              <a:spLocks/>
            </p:cNvSpPr>
            <p:nvPr/>
          </p:nvSpPr>
          <p:spPr bwMode="auto">
            <a:xfrm>
              <a:off x="0" y="28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0" name="Rectangle 47"/>
            <p:cNvSpPr>
              <a:spLocks/>
            </p:cNvSpPr>
            <p:nvPr/>
          </p:nvSpPr>
          <p:spPr bwMode="auto">
            <a:xfrm>
              <a:off x="308" y="28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1" name="Rectangle 48"/>
            <p:cNvSpPr>
              <a:spLocks/>
            </p:cNvSpPr>
            <p:nvPr/>
          </p:nvSpPr>
          <p:spPr bwMode="auto">
            <a:xfrm>
              <a:off x="0" y="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2" name="Rectangle 49"/>
            <p:cNvSpPr>
              <a:spLocks/>
            </p:cNvSpPr>
            <p:nvPr/>
          </p:nvSpPr>
          <p:spPr bwMode="auto">
            <a:xfrm>
              <a:off x="308" y="0"/>
              <a:ext cx="308" cy="287"/>
            </a:xfrm>
            <a:prstGeom prst="rect">
              <a:avLst/>
            </a:prstGeom>
            <a:solidFill>
              <a:srgbClr val="000000"/>
            </a:solidFill>
            <a:ln w="25400">
              <a:solidFill>
                <a:srgbClr val="000000"/>
              </a:solidFill>
              <a:miter lim="800000"/>
              <a:headEnd/>
              <a:tailEnd/>
            </a:ln>
          </p:spPr>
          <p:txBody>
            <a:bodyPr lIns="0" tIns="0" rIns="0" bIns="0"/>
            <a:lstStyle/>
            <a:p>
              <a:endParaRPr lang="en-AU"/>
            </a:p>
          </p:txBody>
        </p:sp>
      </p:grpSp>
      <p:grpSp>
        <p:nvGrpSpPr>
          <p:cNvPr id="23" name="Group 51"/>
          <p:cNvGrpSpPr>
            <a:grpSpLocks/>
          </p:cNvGrpSpPr>
          <p:nvPr/>
        </p:nvGrpSpPr>
        <p:grpSpPr bwMode="auto">
          <a:xfrm>
            <a:off x="6877100" y="4059490"/>
            <a:ext cx="1189898" cy="1227768"/>
            <a:chOff x="3691" y="3247"/>
            <a:chExt cx="564" cy="577"/>
          </a:xfrm>
        </p:grpSpPr>
        <p:sp>
          <p:nvSpPr>
            <p:cNvPr id="24" name="Rectangle 36"/>
            <p:cNvSpPr>
              <a:spLocks/>
            </p:cNvSpPr>
            <p:nvPr/>
          </p:nvSpPr>
          <p:spPr bwMode="auto">
            <a:xfrm rot="-2608249">
              <a:off x="3855" y="3580"/>
              <a:ext cx="232"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5" name="Rectangle 37"/>
            <p:cNvSpPr>
              <a:spLocks/>
            </p:cNvSpPr>
            <p:nvPr/>
          </p:nvSpPr>
          <p:spPr bwMode="auto">
            <a:xfrm rot="-2608249">
              <a:off x="4024" y="3420"/>
              <a:ext cx="231"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6" name="Rectangle 38"/>
            <p:cNvSpPr>
              <a:spLocks/>
            </p:cNvSpPr>
            <p:nvPr/>
          </p:nvSpPr>
          <p:spPr bwMode="auto">
            <a:xfrm rot="-2608249">
              <a:off x="3691" y="3406"/>
              <a:ext cx="232"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7" name="Rectangle 39"/>
            <p:cNvSpPr>
              <a:spLocks/>
            </p:cNvSpPr>
            <p:nvPr/>
          </p:nvSpPr>
          <p:spPr bwMode="auto">
            <a:xfrm rot="-2608249">
              <a:off x="3859" y="3247"/>
              <a:ext cx="231" cy="244"/>
            </a:xfrm>
            <a:prstGeom prst="rect">
              <a:avLst/>
            </a:prstGeom>
            <a:solidFill>
              <a:srgbClr val="000000"/>
            </a:solidFill>
            <a:ln w="25400">
              <a:solidFill>
                <a:srgbClr val="000000"/>
              </a:solidFill>
              <a:miter lim="800000"/>
              <a:headEnd/>
              <a:tailEnd/>
            </a:ln>
          </p:spPr>
          <p:txBody>
            <a:bodyPr lIns="0" tIns="0" rIns="0" bIns="0"/>
            <a:lstStyle/>
            <a:p>
              <a:endParaRPr lang="en-AU"/>
            </a:p>
          </p:txBody>
        </p:sp>
      </p:grpSp>
      <p:grpSp>
        <p:nvGrpSpPr>
          <p:cNvPr id="28" name="Group 52"/>
          <p:cNvGrpSpPr>
            <a:grpSpLocks/>
          </p:cNvGrpSpPr>
          <p:nvPr/>
        </p:nvGrpSpPr>
        <p:grpSpPr bwMode="auto">
          <a:xfrm>
            <a:off x="9970062" y="4076438"/>
            <a:ext cx="1155872" cy="1181212"/>
            <a:chOff x="4973" y="3285"/>
            <a:chExt cx="529" cy="537"/>
          </a:xfrm>
        </p:grpSpPr>
        <p:sp>
          <p:nvSpPr>
            <p:cNvPr id="29" name="Rectangle 41"/>
            <p:cNvSpPr>
              <a:spLocks/>
            </p:cNvSpPr>
            <p:nvPr/>
          </p:nvSpPr>
          <p:spPr bwMode="auto">
            <a:xfrm rot="8065927" flipH="1">
              <a:off x="4970" y="3450"/>
              <a:ext cx="226"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0" name="Rectangle 42"/>
            <p:cNvSpPr>
              <a:spLocks/>
            </p:cNvSpPr>
            <p:nvPr/>
          </p:nvSpPr>
          <p:spPr bwMode="auto">
            <a:xfrm rot="8065927" flipH="1">
              <a:off x="5127" y="3289"/>
              <a:ext cx="227"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1" name="Rectangle 43"/>
            <p:cNvSpPr>
              <a:spLocks/>
            </p:cNvSpPr>
            <p:nvPr/>
          </p:nvSpPr>
          <p:spPr bwMode="auto">
            <a:xfrm rot="8065927" flipH="1">
              <a:off x="5122" y="3599"/>
              <a:ext cx="226"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2" name="Rectangle 44"/>
            <p:cNvSpPr>
              <a:spLocks/>
            </p:cNvSpPr>
            <p:nvPr/>
          </p:nvSpPr>
          <p:spPr bwMode="auto">
            <a:xfrm rot="8065927" flipH="1">
              <a:off x="5279" y="3438"/>
              <a:ext cx="227" cy="219"/>
            </a:xfrm>
            <a:prstGeom prst="rect">
              <a:avLst/>
            </a:prstGeom>
            <a:solidFill>
              <a:srgbClr val="000000"/>
            </a:solidFill>
            <a:ln w="25400">
              <a:solidFill>
                <a:srgbClr val="000000"/>
              </a:solidFill>
              <a:miter lim="800000"/>
              <a:headEnd/>
              <a:tailEnd/>
            </a:ln>
          </p:spPr>
          <p:txBody>
            <a:bodyPr lIns="0" tIns="0" rIns="0" bIns="0"/>
            <a:lstStyle/>
            <a:p>
              <a:endParaRPr lang="en-AU"/>
            </a:p>
          </p:txBody>
        </p:sp>
      </p:grpSp>
      <p:sp>
        <p:nvSpPr>
          <p:cNvPr id="33" name="TextBox 32"/>
          <p:cNvSpPr txBox="1"/>
          <p:nvPr/>
        </p:nvSpPr>
        <p:spPr>
          <a:xfrm>
            <a:off x="5974622" y="2480072"/>
            <a:ext cx="523702" cy="677108"/>
          </a:xfrm>
          <a:prstGeom prst="rect">
            <a:avLst/>
          </a:prstGeom>
          <a:noFill/>
        </p:spPr>
        <p:txBody>
          <a:bodyPr wrap="square" rtlCol="0">
            <a:spAutoFit/>
          </a:bodyPr>
          <a:lstStyle/>
          <a:p>
            <a:r>
              <a:rPr lang="en-AU" sz="3800" b="1" dirty="0">
                <a:solidFill>
                  <a:srgbClr val="A40A66"/>
                </a:solidFill>
              </a:rPr>
              <a:t>A</a:t>
            </a:r>
          </a:p>
        </p:txBody>
      </p:sp>
      <p:sp>
        <p:nvSpPr>
          <p:cNvPr id="34" name="TextBox 33"/>
          <p:cNvSpPr txBox="1"/>
          <p:nvPr/>
        </p:nvSpPr>
        <p:spPr>
          <a:xfrm>
            <a:off x="9023349" y="2480071"/>
            <a:ext cx="523702" cy="677108"/>
          </a:xfrm>
          <a:prstGeom prst="rect">
            <a:avLst/>
          </a:prstGeom>
          <a:noFill/>
        </p:spPr>
        <p:txBody>
          <a:bodyPr wrap="square" rtlCol="0">
            <a:spAutoFit/>
          </a:bodyPr>
          <a:lstStyle/>
          <a:p>
            <a:r>
              <a:rPr lang="en-AU" sz="3800" b="1" dirty="0">
                <a:solidFill>
                  <a:srgbClr val="A40A66"/>
                </a:solidFill>
              </a:rPr>
              <a:t>B</a:t>
            </a:r>
          </a:p>
        </p:txBody>
      </p:sp>
      <p:sp>
        <p:nvSpPr>
          <p:cNvPr id="35" name="TextBox 34"/>
          <p:cNvSpPr txBox="1"/>
          <p:nvPr/>
        </p:nvSpPr>
        <p:spPr>
          <a:xfrm>
            <a:off x="5974622" y="4246125"/>
            <a:ext cx="523702" cy="677108"/>
          </a:xfrm>
          <a:prstGeom prst="rect">
            <a:avLst/>
          </a:prstGeom>
          <a:noFill/>
        </p:spPr>
        <p:txBody>
          <a:bodyPr wrap="square" rtlCol="0">
            <a:spAutoFit/>
          </a:bodyPr>
          <a:lstStyle/>
          <a:p>
            <a:r>
              <a:rPr lang="en-AU" sz="3800" b="1" dirty="0">
                <a:solidFill>
                  <a:srgbClr val="A40A66"/>
                </a:solidFill>
              </a:rPr>
              <a:t>C</a:t>
            </a:r>
          </a:p>
        </p:txBody>
      </p:sp>
      <p:sp>
        <p:nvSpPr>
          <p:cNvPr id="36" name="TextBox 35"/>
          <p:cNvSpPr txBox="1"/>
          <p:nvPr/>
        </p:nvSpPr>
        <p:spPr>
          <a:xfrm>
            <a:off x="9023349" y="4328490"/>
            <a:ext cx="523702" cy="677108"/>
          </a:xfrm>
          <a:prstGeom prst="rect">
            <a:avLst/>
          </a:prstGeom>
          <a:noFill/>
        </p:spPr>
        <p:txBody>
          <a:bodyPr wrap="square" rtlCol="0">
            <a:spAutoFit/>
          </a:bodyPr>
          <a:lstStyle/>
          <a:p>
            <a:r>
              <a:rPr lang="en-AU" sz="3800" b="1" dirty="0">
                <a:solidFill>
                  <a:srgbClr val="A40A66"/>
                </a:solidFill>
              </a:rPr>
              <a:t>D</a:t>
            </a:r>
          </a:p>
        </p:txBody>
      </p:sp>
    </p:spTree>
    <p:extLst>
      <p:ext uri="{BB962C8B-B14F-4D97-AF65-F5344CB8AC3E}">
        <p14:creationId xmlns:p14="http://schemas.microsoft.com/office/powerpoint/2010/main" val="31477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441484" y="455481"/>
            <a:ext cx="11313458" cy="873388"/>
          </a:xfrm>
        </p:spPr>
        <p:txBody>
          <a:bodyPr/>
          <a:lstStyle/>
          <a:p>
            <a:r>
              <a:rPr lang="en-AU" sz="3200" dirty="0"/>
              <a:t>Illness, incident or misadventure reviews</a:t>
            </a:r>
          </a:p>
        </p:txBody>
      </p:sp>
      <p:sp>
        <p:nvSpPr>
          <p:cNvPr id="3" name="TextBox 2">
            <a:extLst>
              <a:ext uri="{FF2B5EF4-FFF2-40B4-BE49-F238E27FC236}">
                <a16:creationId xmlns:a16="http://schemas.microsoft.com/office/drawing/2014/main" id="{29BCF8E1-DA8A-4682-9A25-9BB07E4E7C39}"/>
              </a:ext>
            </a:extLst>
          </p:cNvPr>
          <p:cNvSpPr txBox="1"/>
          <p:nvPr/>
        </p:nvSpPr>
        <p:spPr>
          <a:xfrm>
            <a:off x="441484" y="1114097"/>
            <a:ext cx="10962240" cy="5355312"/>
          </a:xfrm>
          <a:prstGeom prst="rect">
            <a:avLst/>
          </a:prstGeom>
          <a:noFill/>
        </p:spPr>
        <p:txBody>
          <a:bodyPr wrap="square" rtlCol="0">
            <a:spAutoFit/>
          </a:bodyPr>
          <a:lstStyle/>
          <a:p>
            <a:pPr marL="285750" indent="-285750">
              <a:buFont typeface="Arial" panose="020B0604020202020204" pitchFamily="34" charset="0"/>
              <a:buChar char="•"/>
            </a:pPr>
            <a:r>
              <a:rPr lang="en-AU" dirty="0"/>
              <a:t>Reviews can be requested for incidents occurring during the test which may have had a negative impact</a:t>
            </a:r>
          </a:p>
          <a:p>
            <a:endParaRPr lang="en-AU" dirty="0"/>
          </a:p>
          <a:p>
            <a:pPr marL="285750" indent="-285750">
              <a:buFont typeface="Arial" panose="020B0604020202020204" pitchFamily="34" charset="0"/>
              <a:buChar char="•"/>
            </a:pPr>
            <a:r>
              <a:rPr lang="en-AU" dirty="0"/>
              <a:t>Reviews can be on the basis of:</a:t>
            </a:r>
          </a:p>
          <a:p>
            <a:pPr marL="742950" lvl="1" indent="-285750">
              <a:buFont typeface="Arial" panose="020B0604020202020204" pitchFamily="34" charset="0"/>
              <a:buChar char="•"/>
            </a:pPr>
            <a:r>
              <a:rPr lang="en-AU" dirty="0"/>
              <a:t>Suspected misalignment of multiple choice answers</a:t>
            </a:r>
          </a:p>
          <a:p>
            <a:pPr marL="742950" lvl="1" indent="-285750">
              <a:buFont typeface="Arial" panose="020B0604020202020204" pitchFamily="34" charset="0"/>
              <a:buChar char="•"/>
            </a:pPr>
            <a:r>
              <a:rPr lang="en-AU" dirty="0"/>
              <a:t>Test centre problems or disruptions</a:t>
            </a:r>
          </a:p>
          <a:p>
            <a:pPr marL="742950" lvl="1" indent="-285750">
              <a:buFont typeface="Arial" panose="020B0604020202020204" pitchFamily="34" charset="0"/>
              <a:buChar char="•"/>
            </a:pPr>
            <a:r>
              <a:rPr lang="en-AU" dirty="0"/>
              <a:t>Unforeseen illness or injury occurring during or between tests</a:t>
            </a:r>
          </a:p>
          <a:p>
            <a:pPr marL="742950" lvl="1" indent="-285750">
              <a:buFont typeface="Arial" panose="020B0604020202020204" pitchFamily="34" charset="0"/>
              <a:buChar char="•"/>
            </a:pPr>
            <a:r>
              <a:rPr lang="en-AU" dirty="0"/>
              <a:t>Difficult family circumstances in the lead-up to the test unable to be reasonably mitigated by a reschedule</a:t>
            </a:r>
          </a:p>
          <a:p>
            <a:pPr lvl="1"/>
            <a:endParaRPr lang="en-AU" dirty="0"/>
          </a:p>
          <a:p>
            <a:pPr marL="285750" indent="-285750">
              <a:buFont typeface="Arial" panose="020B0604020202020204" pitchFamily="34" charset="0"/>
              <a:buChar char="•"/>
            </a:pPr>
            <a:r>
              <a:rPr lang="en-AU" dirty="0"/>
              <a:t>Reviews will not be accepted for:</a:t>
            </a:r>
          </a:p>
          <a:p>
            <a:pPr marL="742950" lvl="1" indent="-285750">
              <a:buFont typeface="Arial" panose="020B0604020202020204" pitchFamily="34" charset="0"/>
              <a:buChar char="•"/>
            </a:pPr>
            <a:r>
              <a:rPr lang="en-AU" dirty="0"/>
              <a:t>Known conditions for a which a reschedule and/or Adjusted Testing Conditions should have been sought</a:t>
            </a:r>
          </a:p>
          <a:p>
            <a:pPr marL="742950" lvl="1" indent="-285750">
              <a:buFont typeface="Arial" panose="020B0604020202020204" pitchFamily="34" charset="0"/>
              <a:buChar char="•"/>
            </a:pPr>
            <a:r>
              <a:rPr lang="en-AU" dirty="0"/>
              <a:t>Voluntary and avoidable activities</a:t>
            </a:r>
          </a:p>
          <a:p>
            <a:pPr marL="742950" lvl="1" indent="-285750">
              <a:buFont typeface="Arial" panose="020B0604020202020204" pitchFamily="34" charset="0"/>
              <a:buChar char="•"/>
            </a:pPr>
            <a:r>
              <a:rPr lang="en-AU" dirty="0"/>
              <a:t>Lack of familiarity/preparation, age or background</a:t>
            </a:r>
          </a:p>
          <a:p>
            <a:pPr lvl="1"/>
            <a:endParaRPr lang="en-AU" dirty="0"/>
          </a:p>
          <a:p>
            <a:pPr marL="285750" indent="-285750">
              <a:buFont typeface="Arial" panose="020B0604020202020204" pitchFamily="34" charset="0"/>
              <a:buChar char="•"/>
            </a:pPr>
            <a:r>
              <a:rPr lang="en-AU" dirty="0"/>
              <a:t>Must be submitted by email </a:t>
            </a:r>
            <a:r>
              <a:rPr lang="en-AU" dirty="0">
                <a:highlight>
                  <a:srgbClr val="FFFF00"/>
                </a:highlight>
              </a:rPr>
              <a:t>within seven days of the child’s testing date</a:t>
            </a:r>
          </a:p>
          <a:p>
            <a:endParaRPr lang="en-AU" dirty="0"/>
          </a:p>
          <a:p>
            <a:pPr marL="285750" indent="-285750">
              <a:buFont typeface="Arial" panose="020B0604020202020204" pitchFamily="34" charset="0"/>
              <a:buChar char="•"/>
            </a:pPr>
            <a:r>
              <a:rPr lang="en-AU" dirty="0"/>
              <a:t>Form available on website or by contacting GTSU</a:t>
            </a:r>
            <a:br>
              <a:rPr lang="en-AU" dirty="0"/>
            </a:br>
            <a:endParaRPr lang="en-AU" dirty="0"/>
          </a:p>
          <a:p>
            <a:pPr marL="285750" indent="-285750">
              <a:buFont typeface="Arial" panose="020B0604020202020204" pitchFamily="34" charset="0"/>
              <a:buChar char="•"/>
            </a:pPr>
            <a:r>
              <a:rPr lang="en-AU" dirty="0"/>
              <a:t>Score adjustments will occur prior to the release of ASET Performance Reports</a:t>
            </a:r>
          </a:p>
          <a:p>
            <a:pPr marL="742950" lvl="1" indent="-285750">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FE029E3-F908-4B71-9B46-5B21069844F4}"/>
              </a:ext>
            </a:extLst>
          </p:cNvPr>
          <p:cNvPicPr>
            <a:picLocks noChangeAspect="1"/>
          </p:cNvPicPr>
          <p:nvPr/>
        </p:nvPicPr>
        <p:blipFill>
          <a:blip r:embed="rId2"/>
          <a:stretch>
            <a:fillRect/>
          </a:stretch>
        </p:blipFill>
        <p:spPr>
          <a:xfrm>
            <a:off x="2316551" y="956511"/>
            <a:ext cx="46101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8792B19-D83D-4DB2-8117-A61F4896D416}"/>
              </a:ext>
            </a:extLst>
          </p:cNvPr>
          <p:cNvPicPr>
            <a:picLocks noChangeAspect="1"/>
          </p:cNvPicPr>
          <p:nvPr/>
        </p:nvPicPr>
        <p:blipFill>
          <a:blip r:embed="rId3"/>
          <a:stretch>
            <a:fillRect/>
          </a:stretch>
        </p:blipFill>
        <p:spPr>
          <a:xfrm>
            <a:off x="7175873" y="956511"/>
            <a:ext cx="4075664" cy="5446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66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500711" y="265965"/>
            <a:ext cx="11313458" cy="873388"/>
          </a:xfrm>
        </p:spPr>
        <p:txBody>
          <a:bodyPr/>
          <a:lstStyle/>
          <a:p>
            <a:r>
              <a:rPr lang="en-AU" sz="3200" dirty="0"/>
              <a:t>ASET Performance Report</a:t>
            </a:r>
          </a:p>
        </p:txBody>
      </p:sp>
      <p:sp>
        <p:nvSpPr>
          <p:cNvPr id="11" name="TextBox 10"/>
          <p:cNvSpPr txBox="1"/>
          <p:nvPr/>
        </p:nvSpPr>
        <p:spPr>
          <a:xfrm>
            <a:off x="6684579" y="1033815"/>
            <a:ext cx="4889491" cy="4801314"/>
          </a:xfrm>
          <a:prstGeom prst="rect">
            <a:avLst/>
          </a:prstGeom>
          <a:noFill/>
        </p:spPr>
        <p:txBody>
          <a:bodyPr wrap="square" rtlCol="0">
            <a:spAutoFit/>
          </a:bodyPr>
          <a:lstStyle/>
          <a:p>
            <a:pPr marL="285750" indent="-285750">
              <a:buFont typeface="Arial" panose="020B0604020202020204" pitchFamily="34" charset="0"/>
              <a:buChar char="•"/>
            </a:pPr>
            <a:r>
              <a:rPr lang="en-AU" sz="1700" dirty="0">
                <a:latin typeface="Arial "/>
              </a:rPr>
              <a:t>Standard score on each of the four components of the ASET </a:t>
            </a:r>
            <a:r>
              <a:rPr lang="en-AU" sz="1700" b="1" dirty="0">
                <a:solidFill>
                  <a:srgbClr val="1B83C9"/>
                </a:solidFill>
                <a:latin typeface="Arial "/>
              </a:rPr>
              <a:t>(blue column)</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Total Standard Score (TSS) </a:t>
            </a:r>
            <a:r>
              <a:rPr lang="en-AU" sz="1700" b="1" dirty="0">
                <a:solidFill>
                  <a:srgbClr val="6CA644"/>
                </a:solidFill>
                <a:latin typeface="Arial "/>
              </a:rPr>
              <a:t>(green box)</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Benchmark score required for </a:t>
            </a:r>
            <a:r>
              <a:rPr lang="en-AU" sz="1700" u="sng" dirty="0">
                <a:latin typeface="Arial "/>
              </a:rPr>
              <a:t>consideration</a:t>
            </a:r>
            <a:r>
              <a:rPr lang="en-AU" sz="1700" dirty="0">
                <a:latin typeface="Arial "/>
              </a:rPr>
              <a:t> for academic and languages programs is 210.00.</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No minimum TSS required for arts programs.  </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Your child’s report does not indicate placement.</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Previous minimum entrance scores available on website (guide only).</a:t>
            </a:r>
          </a:p>
          <a:p>
            <a:pPr marL="285750" indent="-285750">
              <a:buFont typeface="Arial" panose="020B0604020202020204" pitchFamily="34" charset="0"/>
              <a:buChar char="•"/>
            </a:pPr>
            <a:endParaRPr lang="en-AU" sz="1700" dirty="0">
              <a:latin typeface="Arial "/>
            </a:endParaRPr>
          </a:p>
          <a:p>
            <a:pPr marL="285750" indent="-285750">
              <a:buFont typeface="Arial" panose="020B0604020202020204" pitchFamily="34" charset="0"/>
              <a:buChar char="•"/>
            </a:pPr>
            <a:r>
              <a:rPr lang="en-AU" sz="1700" dirty="0">
                <a:latin typeface="Arial "/>
              </a:rPr>
              <a:t>Sent via email.</a:t>
            </a:r>
          </a:p>
        </p:txBody>
      </p:sp>
      <p:graphicFrame>
        <p:nvGraphicFramePr>
          <p:cNvPr id="4" name="Table 3"/>
          <p:cNvGraphicFramePr>
            <a:graphicFrameLocks noGrp="1"/>
          </p:cNvGraphicFramePr>
          <p:nvPr>
            <p:extLst>
              <p:ext uri="{D42A27DB-BD31-4B8C-83A1-F6EECF244321}">
                <p14:modId xmlns:p14="http://schemas.microsoft.com/office/powerpoint/2010/main" val="3086722205"/>
              </p:ext>
            </p:extLst>
          </p:nvPr>
        </p:nvGraphicFramePr>
        <p:xfrm>
          <a:off x="500710" y="1139354"/>
          <a:ext cx="5656730" cy="5085817"/>
        </p:xfrm>
        <a:graphic>
          <a:graphicData uri="http://schemas.openxmlformats.org/drawingml/2006/table">
            <a:tbl>
              <a:tblPr firstRow="1" firstCol="1" bandRow="1"/>
              <a:tblGrid>
                <a:gridCol w="1099076">
                  <a:extLst>
                    <a:ext uri="{9D8B030D-6E8A-4147-A177-3AD203B41FA5}">
                      <a16:colId xmlns:a16="http://schemas.microsoft.com/office/drawing/2014/main" val="1449803194"/>
                    </a:ext>
                  </a:extLst>
                </a:gridCol>
                <a:gridCol w="1434872">
                  <a:extLst>
                    <a:ext uri="{9D8B030D-6E8A-4147-A177-3AD203B41FA5}">
                      <a16:colId xmlns:a16="http://schemas.microsoft.com/office/drawing/2014/main" val="1646339194"/>
                    </a:ext>
                  </a:extLst>
                </a:gridCol>
                <a:gridCol w="1434872">
                  <a:extLst>
                    <a:ext uri="{9D8B030D-6E8A-4147-A177-3AD203B41FA5}">
                      <a16:colId xmlns:a16="http://schemas.microsoft.com/office/drawing/2014/main" val="1012960300"/>
                    </a:ext>
                  </a:extLst>
                </a:gridCol>
                <a:gridCol w="1687910">
                  <a:extLst>
                    <a:ext uri="{9D8B030D-6E8A-4147-A177-3AD203B41FA5}">
                      <a16:colId xmlns:a16="http://schemas.microsoft.com/office/drawing/2014/main" val="1772267596"/>
                    </a:ext>
                  </a:extLst>
                </a:gridCol>
              </a:tblGrid>
              <a:tr h="690278">
                <a:tc>
                  <a:txBody>
                    <a:bodyPr/>
                    <a:lstStyle/>
                    <a:p>
                      <a:pPr>
                        <a:spcAft>
                          <a:spcPts val="600"/>
                        </a:spcAft>
                      </a:pPr>
                      <a:r>
                        <a:rPr lang="en-AU" sz="1000" b="1" dirty="0">
                          <a:effectLst/>
                          <a:latin typeface="Calibri" panose="020F0502020204030204" pitchFamily="34" charset="0"/>
                          <a:ea typeface="MS PGothic" panose="020B0600070205080204" pitchFamily="34" charset="-128"/>
                          <a:cs typeface="MS PGothic" panose="020B0600070205080204" pitchFamily="34" charset="-128"/>
                        </a:rPr>
                        <a:t> </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endParaRPr lang="en-AU" sz="1000" b="1" u="sng" dirty="0">
                        <a:effectLst/>
                        <a:latin typeface="Calibri" panose="020F0502020204030204" pitchFamily="34" charset="0"/>
                        <a:ea typeface="MS PGothic" panose="020B0600070205080204" pitchFamily="34" charset="-128"/>
                        <a:cs typeface="MS PGothic" panose="020B0600070205080204" pitchFamily="34" charset="-128"/>
                      </a:endParaRPr>
                    </a:p>
                    <a:p>
                      <a:pPr algn="ctr">
                        <a:spcAft>
                          <a:spcPts val="600"/>
                        </a:spcAft>
                      </a:pPr>
                      <a:r>
                        <a:rPr lang="en-AU" sz="1000" b="1" u="sng" dirty="0">
                          <a:effectLst/>
                          <a:latin typeface="Calibri" panose="020F0502020204030204" pitchFamily="34" charset="0"/>
                          <a:ea typeface="MS PGothic" panose="020B0600070205080204" pitchFamily="34" charset="-128"/>
                          <a:cs typeface="MS PGothic" panose="020B0600070205080204" pitchFamily="34" charset="-128"/>
                        </a:rPr>
                        <a:t>Minimum</a:t>
                      </a:r>
                      <a:r>
                        <a:rPr lang="en-AU" sz="1000" b="1" dirty="0">
                          <a:effectLst/>
                          <a:latin typeface="Calibri" panose="020F0502020204030204" pitchFamily="34" charset="0"/>
                          <a:ea typeface="MS PGothic" panose="020B0600070205080204" pitchFamily="34" charset="-128"/>
                          <a:cs typeface="MS PGothic" panose="020B0600070205080204" pitchFamily="34" charset="-128"/>
                        </a:rPr>
                        <a:t> score achieved by any applicant</a:t>
                      </a:r>
                    </a:p>
                    <a:p>
                      <a:pPr algn="ctr">
                        <a:spcAft>
                          <a:spcPts val="600"/>
                        </a:spcAft>
                      </a:pP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endParaRPr lang="en-AU" sz="1000" b="1" u="sng" dirty="0">
                        <a:effectLst/>
                        <a:latin typeface="Calibri" panose="020F0502020204030204" pitchFamily="34" charset="0"/>
                        <a:ea typeface="MS PGothic" panose="020B0600070205080204" pitchFamily="34" charset="-128"/>
                        <a:cs typeface="MS PGothic" panose="020B0600070205080204" pitchFamily="34" charset="-128"/>
                      </a:endParaRPr>
                    </a:p>
                    <a:p>
                      <a:pPr algn="ctr">
                        <a:spcAft>
                          <a:spcPts val="600"/>
                        </a:spcAft>
                      </a:pPr>
                      <a:r>
                        <a:rPr lang="en-AU" sz="1000" b="1" u="sng" dirty="0">
                          <a:effectLst/>
                          <a:latin typeface="Calibri" panose="020F0502020204030204" pitchFamily="34" charset="0"/>
                          <a:ea typeface="MS PGothic" panose="020B0600070205080204" pitchFamily="34" charset="-128"/>
                          <a:cs typeface="MS PGothic" panose="020B0600070205080204" pitchFamily="34" charset="-128"/>
                        </a:rPr>
                        <a:t>Maximum</a:t>
                      </a:r>
                      <a:r>
                        <a:rPr lang="en-AU" sz="1000" b="1" dirty="0">
                          <a:effectLst/>
                          <a:latin typeface="Calibri" panose="020F0502020204030204" pitchFamily="34" charset="0"/>
                          <a:ea typeface="MS PGothic" panose="020B0600070205080204" pitchFamily="34" charset="-128"/>
                          <a:cs typeface="MS PGothic" panose="020B0600070205080204" pitchFamily="34" charset="-128"/>
                        </a:rPr>
                        <a:t> score achieved by any applicant</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b="1" dirty="0">
                          <a:effectLst/>
                          <a:latin typeface="Calibri" panose="020F0502020204030204" pitchFamily="34" charset="0"/>
                          <a:ea typeface="MS PGothic" panose="020B0600070205080204" pitchFamily="34" charset="-128"/>
                          <a:cs typeface="MS PGothic" panose="020B0600070205080204" pitchFamily="34" charset="-128"/>
                        </a:rPr>
                        <a:t> </a:t>
                      </a:r>
                    </a:p>
                    <a:p>
                      <a:pPr algn="ctr">
                        <a:spcAft>
                          <a:spcPts val="600"/>
                        </a:spcAft>
                      </a:pPr>
                      <a:r>
                        <a:rPr lang="en-AU" sz="1400" b="1"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YOUR CHILD’S</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p>
                      <a:pPr algn="ctr">
                        <a:spcAft>
                          <a:spcPts val="600"/>
                        </a:spcAft>
                      </a:pPr>
                      <a:r>
                        <a:rPr lang="en-AU"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A3CDFF"/>
                    </a:solidFill>
                  </a:tcPr>
                </a:tc>
                <a:extLst>
                  <a:ext uri="{0D108BD9-81ED-4DB2-BD59-A6C34878D82A}">
                    <a16:rowId xmlns:a16="http://schemas.microsoft.com/office/drawing/2014/main" val="1327563653"/>
                  </a:ext>
                </a:extLst>
              </a:tr>
              <a:tr h="904806">
                <a:tc>
                  <a:txBody>
                    <a:bodyPr/>
                    <a:lstStyle/>
                    <a:p>
                      <a:pPr algn="ctr">
                        <a:spcAft>
                          <a:spcPts val="60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Reading Comprehension</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24.58</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82.55</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b="1">
                          <a:effectLst/>
                          <a:latin typeface="Calibri" panose="020F0502020204030204" pitchFamily="34" charset="0"/>
                          <a:ea typeface="MS PGothic" panose="020B0600070205080204" pitchFamily="34" charset="-128"/>
                          <a:cs typeface="MS PGothic" panose="020B0600070205080204" pitchFamily="34" charset="-128"/>
                        </a:rPr>
                        <a:t>69.87</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A3CDFF"/>
                    </a:solidFill>
                  </a:tcPr>
                </a:tc>
                <a:extLst>
                  <a:ext uri="{0D108BD9-81ED-4DB2-BD59-A6C34878D82A}">
                    <a16:rowId xmlns:a16="http://schemas.microsoft.com/office/drawing/2014/main" val="4197568914"/>
                  </a:ext>
                </a:extLst>
              </a:tr>
              <a:tr h="904806">
                <a:tc>
                  <a:txBody>
                    <a:bodyPr/>
                    <a:lstStyle/>
                    <a:p>
                      <a:pPr algn="ctr">
                        <a:spcAft>
                          <a:spcPts val="60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Communicating Ideas in Writing</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0.51</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dirty="0">
                          <a:effectLst/>
                          <a:latin typeface="Calibri" panose="020F0502020204030204" pitchFamily="34" charset="0"/>
                          <a:ea typeface="MS PGothic" panose="020B0600070205080204" pitchFamily="34" charset="-128"/>
                          <a:cs typeface="MS PGothic" panose="020B0600070205080204" pitchFamily="34" charset="-128"/>
                        </a:rPr>
                        <a:t>101.58</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b="1">
                          <a:effectLst/>
                          <a:latin typeface="Calibri" panose="020F0502020204030204" pitchFamily="34" charset="0"/>
                          <a:ea typeface="MS PGothic" panose="020B0600070205080204" pitchFamily="34" charset="-128"/>
                          <a:cs typeface="MS PGothic" panose="020B0600070205080204" pitchFamily="34" charset="-128"/>
                        </a:rPr>
                        <a:t>51.04</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A3CDFF"/>
                    </a:solidFill>
                  </a:tcPr>
                </a:tc>
                <a:extLst>
                  <a:ext uri="{0D108BD9-81ED-4DB2-BD59-A6C34878D82A}">
                    <a16:rowId xmlns:a16="http://schemas.microsoft.com/office/drawing/2014/main" val="3752817696"/>
                  </a:ext>
                </a:extLst>
              </a:tr>
              <a:tr h="904806">
                <a:tc>
                  <a:txBody>
                    <a:bodyPr/>
                    <a:lstStyle/>
                    <a:p>
                      <a:pPr algn="ctr">
                        <a:spcAft>
                          <a:spcPts val="60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Quantitative Reasoning</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23.65</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88.49</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b="1">
                          <a:effectLst/>
                          <a:latin typeface="Calibri" panose="020F0502020204030204" pitchFamily="34" charset="0"/>
                          <a:ea typeface="MS PGothic" panose="020B0600070205080204" pitchFamily="34" charset="-128"/>
                          <a:cs typeface="MS PGothic" panose="020B0600070205080204" pitchFamily="34" charset="-128"/>
                        </a:rPr>
                        <a:t>69.67</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A3CDFF"/>
                    </a:solidFill>
                  </a:tcPr>
                </a:tc>
                <a:extLst>
                  <a:ext uri="{0D108BD9-81ED-4DB2-BD59-A6C34878D82A}">
                    <a16:rowId xmlns:a16="http://schemas.microsoft.com/office/drawing/2014/main" val="1647045801"/>
                  </a:ext>
                </a:extLst>
              </a:tr>
              <a:tr h="904806">
                <a:tc>
                  <a:txBody>
                    <a:bodyPr/>
                    <a:lstStyle/>
                    <a:p>
                      <a:pPr algn="ctr">
                        <a:spcAft>
                          <a:spcPts val="60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Abstract Reasoning</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21.10</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a:effectLst/>
                          <a:latin typeface="Calibri" panose="020F0502020204030204" pitchFamily="34" charset="0"/>
                          <a:ea typeface="MS PGothic" panose="020B0600070205080204" pitchFamily="34" charset="-128"/>
                          <a:cs typeface="MS PGothic" panose="020B0600070205080204" pitchFamily="34" charset="-128"/>
                        </a:rPr>
                        <a:t>91.53</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600"/>
                        </a:spcAft>
                      </a:pPr>
                      <a:r>
                        <a:rPr lang="en-AU" sz="1400" b="1">
                          <a:effectLst/>
                          <a:latin typeface="Calibri" panose="020F0502020204030204" pitchFamily="34" charset="0"/>
                          <a:ea typeface="MS PGothic" panose="020B0600070205080204" pitchFamily="34" charset="-128"/>
                          <a:cs typeface="MS PGothic" panose="020B0600070205080204" pitchFamily="34" charset="-128"/>
                        </a:rPr>
                        <a:t>64.27</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A3CDFF"/>
                    </a:solidFill>
                  </a:tcPr>
                </a:tc>
                <a:extLst>
                  <a:ext uri="{0D108BD9-81ED-4DB2-BD59-A6C34878D82A}">
                    <a16:rowId xmlns:a16="http://schemas.microsoft.com/office/drawing/2014/main" val="4080913871"/>
                  </a:ext>
                </a:extLst>
              </a:tr>
              <a:tr h="536953">
                <a:tc gridSpan="3">
                  <a:txBody>
                    <a:bodyPr/>
                    <a:lstStyle/>
                    <a:p>
                      <a:pPr algn="ctr">
                        <a:spcAft>
                          <a:spcPts val="600"/>
                        </a:spcAft>
                      </a:pPr>
                      <a:r>
                        <a:rPr lang="en-AU" sz="1400" b="1">
                          <a:effectLst/>
                          <a:latin typeface="Calibri" panose="020F0502020204030204" pitchFamily="34" charset="0"/>
                          <a:ea typeface="MS PGothic" panose="020B0600070205080204" pitchFamily="34" charset="-128"/>
                          <a:cs typeface="MS PGothic" panose="020B0600070205080204" pitchFamily="34" charset="-128"/>
                        </a:rPr>
                        <a:t>Total Standard Score (TSS)</a:t>
                      </a:r>
                      <a:endParaRPr lang="en-AU" sz="110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ctr">
                        <a:spcAft>
                          <a:spcPts val="600"/>
                        </a:spcAft>
                      </a:pPr>
                      <a:r>
                        <a:rPr lang="en-AU" sz="1400" b="1" dirty="0">
                          <a:effectLst/>
                          <a:latin typeface="Calibri" panose="020F0502020204030204" pitchFamily="34" charset="0"/>
                          <a:ea typeface="MS PGothic" panose="020B0600070205080204" pitchFamily="34" charset="-128"/>
                          <a:cs typeface="MS PGothic" panose="020B0600070205080204" pitchFamily="34" charset="-128"/>
                        </a:rPr>
                        <a:t>254.85</a:t>
                      </a:r>
                      <a:endParaRPr lang="en-AU" sz="1100" dirty="0">
                        <a:effectLst/>
                        <a:latin typeface="MS PGothic" panose="020B0600070205080204" pitchFamily="34" charset="-128"/>
                        <a:ea typeface="MS PGothic" panose="020B0600070205080204" pitchFamily="34" charset="-128"/>
                        <a:cs typeface="MS PGothic" panose="020B0600070205080204" pitchFamily="34" charset="-128"/>
                      </a:endParaRPr>
                    </a:p>
                  </a:txBody>
                  <a:tcPr marL="60759" marR="6075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B4DE86"/>
                    </a:solidFill>
                  </a:tcPr>
                </a:tc>
                <a:extLst>
                  <a:ext uri="{0D108BD9-81ED-4DB2-BD59-A6C34878D82A}">
                    <a16:rowId xmlns:a16="http://schemas.microsoft.com/office/drawing/2014/main" val="2709078354"/>
                  </a:ext>
                </a:extLst>
              </a:tr>
            </a:tbl>
          </a:graphicData>
        </a:graphic>
      </p:graphicFrame>
    </p:spTree>
    <p:extLst>
      <p:ext uri="{BB962C8B-B14F-4D97-AF65-F5344CB8AC3E}">
        <p14:creationId xmlns:p14="http://schemas.microsoft.com/office/powerpoint/2010/main" val="104774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0121" y="501671"/>
            <a:ext cx="11756373" cy="873388"/>
          </a:xfrm>
        </p:spPr>
        <p:txBody>
          <a:bodyPr/>
          <a:lstStyle/>
          <a:p>
            <a:r>
              <a:rPr lang="en-AU" sz="3200" dirty="0"/>
              <a:t>Types of Gifted and Talented programs</a:t>
            </a:r>
          </a:p>
        </p:txBody>
      </p:sp>
      <p:sp>
        <p:nvSpPr>
          <p:cNvPr id="11" name="Content Placeholder 10"/>
          <p:cNvSpPr>
            <a:spLocks noGrp="1"/>
          </p:cNvSpPr>
          <p:nvPr>
            <p:ph sz="half" idx="1"/>
          </p:nvPr>
        </p:nvSpPr>
        <p:spPr>
          <a:xfrm>
            <a:off x="0" y="2243185"/>
            <a:ext cx="5382000" cy="2423272"/>
          </a:xfrm>
          <a:solidFill>
            <a:schemeClr val="bg1"/>
          </a:solidFill>
        </p:spPr>
        <p:txBody>
          <a:bodyPr/>
          <a:lstStyle/>
          <a:p>
            <a:pPr lvl="1" algn="ctr">
              <a:spcBef>
                <a:spcPts val="4200"/>
              </a:spcBef>
            </a:pPr>
            <a:r>
              <a:rPr lang="en-AU" sz="4000" dirty="0">
                <a:solidFill>
                  <a:srgbClr val="EE7202"/>
                </a:solidFill>
              </a:rPr>
              <a:t>Academic</a:t>
            </a:r>
            <a:endParaRPr lang="en-AU" sz="4000" dirty="0"/>
          </a:p>
          <a:p>
            <a:pPr lvl="1" algn="ctr">
              <a:spcBef>
                <a:spcPts val="4200"/>
              </a:spcBef>
            </a:pPr>
            <a:r>
              <a:rPr lang="en-AU" sz="4000" dirty="0">
                <a:solidFill>
                  <a:srgbClr val="A40A66"/>
                </a:solidFill>
              </a:rPr>
              <a:t>Arts</a:t>
            </a:r>
            <a:endParaRPr lang="en-AU" sz="4000" dirty="0"/>
          </a:p>
          <a:p>
            <a:pPr lvl="1" algn="ctr">
              <a:spcBef>
                <a:spcPts val="4200"/>
              </a:spcBef>
            </a:pPr>
            <a:r>
              <a:rPr lang="en-AU" sz="4000" dirty="0">
                <a:solidFill>
                  <a:srgbClr val="FDC432"/>
                </a:solidFill>
              </a:rPr>
              <a:t>Languages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713339" y="1386164"/>
            <a:ext cx="3170261" cy="2117495"/>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863" y="1369797"/>
            <a:ext cx="3200794" cy="21338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317" y="3820324"/>
            <a:ext cx="3176340" cy="23806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339" y="3820324"/>
            <a:ext cx="3199472" cy="2399604"/>
          </a:xfrm>
          <a:prstGeom prst="rect">
            <a:avLst/>
          </a:prstGeom>
        </p:spPr>
      </p:pic>
    </p:spTree>
    <p:extLst>
      <p:ext uri="{BB962C8B-B14F-4D97-AF65-F5344CB8AC3E}">
        <p14:creationId xmlns:p14="http://schemas.microsoft.com/office/powerpoint/2010/main" val="278129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83829" y="320431"/>
            <a:ext cx="11313458" cy="873388"/>
          </a:xfrm>
        </p:spPr>
        <p:txBody>
          <a:bodyPr/>
          <a:lstStyle/>
          <a:p>
            <a:r>
              <a:rPr lang="en-AU" sz="3200" dirty="0"/>
              <a:t>Previous minimum entrance scores</a:t>
            </a:r>
          </a:p>
        </p:txBody>
      </p:sp>
      <p:sp>
        <p:nvSpPr>
          <p:cNvPr id="10" name="TextBox 9"/>
          <p:cNvSpPr txBox="1"/>
          <p:nvPr/>
        </p:nvSpPr>
        <p:spPr>
          <a:xfrm>
            <a:off x="6301178" y="2547452"/>
            <a:ext cx="5566972" cy="2708434"/>
          </a:xfrm>
          <a:prstGeom prst="rect">
            <a:avLst/>
          </a:prstGeom>
          <a:noFill/>
        </p:spPr>
        <p:txBody>
          <a:bodyPr wrap="square" rtlCol="0">
            <a:spAutoFit/>
          </a:bodyPr>
          <a:lstStyle/>
          <a:p>
            <a:pPr algn="ctr"/>
            <a:r>
              <a:rPr lang="en-AU" sz="1700" dirty="0">
                <a:latin typeface="Arial "/>
              </a:rPr>
              <a:t>Previous scores do </a:t>
            </a:r>
            <a:r>
              <a:rPr lang="en-AU" sz="1700" u="sng" dirty="0">
                <a:latin typeface="Arial "/>
              </a:rPr>
              <a:t>not</a:t>
            </a:r>
            <a:r>
              <a:rPr lang="en-AU" sz="1700" dirty="0">
                <a:latin typeface="Arial "/>
              </a:rPr>
              <a:t> represent 2024 scores.  Use as an </a:t>
            </a:r>
            <a:r>
              <a:rPr lang="en-AU" sz="1700" i="1" dirty="0">
                <a:latin typeface="Arial "/>
              </a:rPr>
              <a:t>approximate guide </a:t>
            </a:r>
            <a:r>
              <a:rPr lang="en-AU" sz="1700" dirty="0">
                <a:latin typeface="Arial "/>
              </a:rPr>
              <a:t>to likelihood only.</a:t>
            </a:r>
          </a:p>
          <a:p>
            <a:pPr algn="ctr"/>
            <a:endParaRPr lang="en-AU" sz="1700" dirty="0">
              <a:latin typeface="Arial "/>
            </a:endParaRPr>
          </a:p>
          <a:p>
            <a:pPr algn="ctr"/>
            <a:r>
              <a:rPr lang="en-AU" sz="1700" dirty="0">
                <a:latin typeface="Arial "/>
              </a:rPr>
              <a:t>Minimum TSS for previous years represents the very lowest score that resulted in an offer of placement by the end of the placement process.</a:t>
            </a:r>
          </a:p>
          <a:p>
            <a:pPr algn="ctr"/>
            <a:endParaRPr lang="en-AU" sz="1700" dirty="0">
              <a:latin typeface="Arial "/>
            </a:endParaRPr>
          </a:p>
          <a:p>
            <a:pPr algn="ctr"/>
            <a:r>
              <a:rPr lang="en-AU" sz="1700" dirty="0">
                <a:latin typeface="Arial "/>
              </a:rPr>
              <a:t>The minimum entrance scores for Years 9, 10 and 11 can be vastly different due to limited vacancies.</a:t>
            </a:r>
          </a:p>
          <a:p>
            <a:pPr algn="ctr"/>
            <a:endParaRPr lang="en-AU" sz="1700" dirty="0">
              <a:latin typeface="Arial "/>
            </a:endParaRPr>
          </a:p>
        </p:txBody>
      </p:sp>
      <p:pic>
        <p:nvPicPr>
          <p:cNvPr id="9" name="Picture 8">
            <a:extLst>
              <a:ext uri="{FF2B5EF4-FFF2-40B4-BE49-F238E27FC236}">
                <a16:creationId xmlns:a16="http://schemas.microsoft.com/office/drawing/2014/main" id="{4ADD626B-E023-49D7-B556-201AE618618E}"/>
              </a:ext>
            </a:extLst>
          </p:cNvPr>
          <p:cNvPicPr>
            <a:picLocks noChangeAspect="1"/>
          </p:cNvPicPr>
          <p:nvPr/>
        </p:nvPicPr>
        <p:blipFill>
          <a:blip r:embed="rId2"/>
          <a:stretch>
            <a:fillRect/>
          </a:stretch>
        </p:blipFill>
        <p:spPr>
          <a:xfrm>
            <a:off x="6161686" y="892175"/>
            <a:ext cx="5772150" cy="971550"/>
          </a:xfrm>
          <a:prstGeom prst="rect">
            <a:avLst/>
          </a:prstGeom>
        </p:spPr>
      </p:pic>
      <p:pic>
        <p:nvPicPr>
          <p:cNvPr id="4" name="Picture 3">
            <a:extLst>
              <a:ext uri="{FF2B5EF4-FFF2-40B4-BE49-F238E27FC236}">
                <a16:creationId xmlns:a16="http://schemas.microsoft.com/office/drawing/2014/main" id="{4C374D71-EE1F-47FC-917F-AA2948BC4CB2}"/>
              </a:ext>
            </a:extLst>
          </p:cNvPr>
          <p:cNvPicPr>
            <a:picLocks noChangeAspect="1"/>
          </p:cNvPicPr>
          <p:nvPr/>
        </p:nvPicPr>
        <p:blipFill>
          <a:blip r:embed="rId3"/>
          <a:stretch>
            <a:fillRect/>
          </a:stretch>
        </p:blipFill>
        <p:spPr>
          <a:xfrm>
            <a:off x="323850" y="892175"/>
            <a:ext cx="5772150" cy="5905500"/>
          </a:xfrm>
          <a:prstGeom prst="rect">
            <a:avLst/>
          </a:prstGeom>
        </p:spPr>
      </p:pic>
      <p:pic>
        <p:nvPicPr>
          <p:cNvPr id="7" name="Picture 6">
            <a:extLst>
              <a:ext uri="{FF2B5EF4-FFF2-40B4-BE49-F238E27FC236}">
                <a16:creationId xmlns:a16="http://schemas.microsoft.com/office/drawing/2014/main" id="{56086339-8AC5-4D72-A4C5-102EFA154A44}"/>
              </a:ext>
            </a:extLst>
          </p:cNvPr>
          <p:cNvPicPr>
            <a:picLocks noChangeAspect="1"/>
          </p:cNvPicPr>
          <p:nvPr/>
        </p:nvPicPr>
        <p:blipFill>
          <a:blip r:embed="rId4"/>
          <a:stretch>
            <a:fillRect/>
          </a:stretch>
        </p:blipFill>
        <p:spPr>
          <a:xfrm>
            <a:off x="7888941" y="892175"/>
            <a:ext cx="4019231" cy="301644"/>
          </a:xfrm>
          <a:prstGeom prst="rect">
            <a:avLst/>
          </a:prstGeom>
        </p:spPr>
      </p:pic>
      <p:pic>
        <p:nvPicPr>
          <p:cNvPr id="12" name="Picture 11">
            <a:extLst>
              <a:ext uri="{FF2B5EF4-FFF2-40B4-BE49-F238E27FC236}">
                <a16:creationId xmlns:a16="http://schemas.microsoft.com/office/drawing/2014/main" id="{2E4A4C30-9A47-4DFA-8863-F406903E552A}"/>
              </a:ext>
            </a:extLst>
          </p:cNvPr>
          <p:cNvPicPr>
            <a:picLocks noChangeAspect="1"/>
          </p:cNvPicPr>
          <p:nvPr/>
        </p:nvPicPr>
        <p:blipFill>
          <a:blip r:embed="rId5"/>
          <a:stretch>
            <a:fillRect/>
          </a:stretch>
        </p:blipFill>
        <p:spPr>
          <a:xfrm>
            <a:off x="5454783" y="1298034"/>
            <a:ext cx="509846" cy="229931"/>
          </a:xfrm>
          <a:prstGeom prst="rect">
            <a:avLst/>
          </a:prstGeom>
        </p:spPr>
      </p:pic>
      <p:pic>
        <p:nvPicPr>
          <p:cNvPr id="13" name="Picture 12">
            <a:extLst>
              <a:ext uri="{FF2B5EF4-FFF2-40B4-BE49-F238E27FC236}">
                <a16:creationId xmlns:a16="http://schemas.microsoft.com/office/drawing/2014/main" id="{B857CB4F-ACCC-43CA-927E-ADC9F251BE8E}"/>
              </a:ext>
            </a:extLst>
          </p:cNvPr>
          <p:cNvPicPr>
            <a:picLocks noChangeAspect="1"/>
          </p:cNvPicPr>
          <p:nvPr/>
        </p:nvPicPr>
        <p:blipFill>
          <a:blip r:embed="rId5"/>
          <a:stretch>
            <a:fillRect/>
          </a:stretch>
        </p:blipFill>
        <p:spPr>
          <a:xfrm>
            <a:off x="5454783" y="1579774"/>
            <a:ext cx="521044" cy="234981"/>
          </a:xfrm>
          <a:prstGeom prst="rect">
            <a:avLst/>
          </a:prstGeom>
        </p:spPr>
      </p:pic>
      <p:pic>
        <p:nvPicPr>
          <p:cNvPr id="14" name="Picture 13">
            <a:extLst>
              <a:ext uri="{FF2B5EF4-FFF2-40B4-BE49-F238E27FC236}">
                <a16:creationId xmlns:a16="http://schemas.microsoft.com/office/drawing/2014/main" id="{0F5036D8-9576-46F5-A58F-20C127EC49BD}"/>
              </a:ext>
            </a:extLst>
          </p:cNvPr>
          <p:cNvPicPr>
            <a:picLocks noChangeAspect="1"/>
          </p:cNvPicPr>
          <p:nvPr/>
        </p:nvPicPr>
        <p:blipFill>
          <a:blip r:embed="rId5"/>
          <a:stretch>
            <a:fillRect/>
          </a:stretch>
        </p:blipFill>
        <p:spPr>
          <a:xfrm>
            <a:off x="5454783" y="2917760"/>
            <a:ext cx="509846" cy="229931"/>
          </a:xfrm>
          <a:prstGeom prst="rect">
            <a:avLst/>
          </a:prstGeom>
        </p:spPr>
      </p:pic>
      <p:pic>
        <p:nvPicPr>
          <p:cNvPr id="15" name="Picture 14">
            <a:extLst>
              <a:ext uri="{FF2B5EF4-FFF2-40B4-BE49-F238E27FC236}">
                <a16:creationId xmlns:a16="http://schemas.microsoft.com/office/drawing/2014/main" id="{B2FA63CE-AB79-4494-A6F3-A944205CD995}"/>
              </a:ext>
            </a:extLst>
          </p:cNvPr>
          <p:cNvPicPr>
            <a:picLocks noChangeAspect="1"/>
          </p:cNvPicPr>
          <p:nvPr/>
        </p:nvPicPr>
        <p:blipFill>
          <a:blip r:embed="rId5"/>
          <a:stretch>
            <a:fillRect/>
          </a:stretch>
        </p:blipFill>
        <p:spPr>
          <a:xfrm>
            <a:off x="5462670" y="3579178"/>
            <a:ext cx="521044" cy="234981"/>
          </a:xfrm>
          <a:prstGeom prst="rect">
            <a:avLst/>
          </a:prstGeom>
        </p:spPr>
      </p:pic>
      <p:pic>
        <p:nvPicPr>
          <p:cNvPr id="16" name="Picture 15">
            <a:extLst>
              <a:ext uri="{FF2B5EF4-FFF2-40B4-BE49-F238E27FC236}">
                <a16:creationId xmlns:a16="http://schemas.microsoft.com/office/drawing/2014/main" id="{8166BBA5-252C-4141-8E6D-86579ED785FC}"/>
              </a:ext>
            </a:extLst>
          </p:cNvPr>
          <p:cNvPicPr>
            <a:picLocks noChangeAspect="1"/>
          </p:cNvPicPr>
          <p:nvPr/>
        </p:nvPicPr>
        <p:blipFill>
          <a:blip r:embed="rId5"/>
          <a:stretch>
            <a:fillRect/>
          </a:stretch>
        </p:blipFill>
        <p:spPr>
          <a:xfrm>
            <a:off x="5462670" y="3899150"/>
            <a:ext cx="501959" cy="226374"/>
          </a:xfrm>
          <a:prstGeom prst="rect">
            <a:avLst/>
          </a:prstGeom>
        </p:spPr>
      </p:pic>
      <p:pic>
        <p:nvPicPr>
          <p:cNvPr id="17" name="Picture 16">
            <a:extLst>
              <a:ext uri="{FF2B5EF4-FFF2-40B4-BE49-F238E27FC236}">
                <a16:creationId xmlns:a16="http://schemas.microsoft.com/office/drawing/2014/main" id="{624C103A-91DC-455D-AD51-0613256C7C27}"/>
              </a:ext>
            </a:extLst>
          </p:cNvPr>
          <p:cNvPicPr>
            <a:picLocks noChangeAspect="1"/>
          </p:cNvPicPr>
          <p:nvPr/>
        </p:nvPicPr>
        <p:blipFill>
          <a:blip r:embed="rId5"/>
          <a:stretch>
            <a:fillRect/>
          </a:stretch>
        </p:blipFill>
        <p:spPr>
          <a:xfrm>
            <a:off x="5462670" y="4224249"/>
            <a:ext cx="501959" cy="226374"/>
          </a:xfrm>
          <a:prstGeom prst="rect">
            <a:avLst/>
          </a:prstGeom>
        </p:spPr>
      </p:pic>
    </p:spTree>
    <p:extLst>
      <p:ext uri="{BB962C8B-B14F-4D97-AF65-F5344CB8AC3E}">
        <p14:creationId xmlns:p14="http://schemas.microsoft.com/office/powerpoint/2010/main" val="235760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441484" y="455481"/>
            <a:ext cx="11313458" cy="873388"/>
          </a:xfrm>
        </p:spPr>
        <p:txBody>
          <a:bodyPr/>
          <a:lstStyle/>
          <a:p>
            <a:r>
              <a:rPr lang="en-AU" sz="3200" dirty="0"/>
              <a:t>Preference changes</a:t>
            </a:r>
          </a:p>
        </p:txBody>
      </p:sp>
      <p:sp>
        <p:nvSpPr>
          <p:cNvPr id="9" name="TextBox 8"/>
          <p:cNvSpPr txBox="1"/>
          <p:nvPr/>
        </p:nvSpPr>
        <p:spPr>
          <a:xfrm>
            <a:off x="610889" y="1100619"/>
            <a:ext cx="10593238" cy="55550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000" dirty="0">
                <a:latin typeface="Arial "/>
              </a:rPr>
              <a:t>Parents can change their child’s preferences after receiving their Performance Report with the </a:t>
            </a:r>
            <a:r>
              <a:rPr lang="en-AU" sz="2000" i="1" dirty="0">
                <a:latin typeface="Arial "/>
              </a:rPr>
              <a:t>exception</a:t>
            </a:r>
            <a:r>
              <a:rPr lang="en-AU" sz="2000" dirty="0">
                <a:latin typeface="Arial "/>
              </a:rPr>
              <a:t> of:</a:t>
            </a:r>
          </a:p>
          <a:p>
            <a:pPr marL="1200150" lvl="2" indent="-285750">
              <a:lnSpc>
                <a:spcPct val="150000"/>
              </a:lnSpc>
              <a:buFontTx/>
              <a:buChar char="-"/>
            </a:pPr>
            <a:r>
              <a:rPr lang="en-AU" sz="2000" dirty="0">
                <a:latin typeface="Arial "/>
              </a:rPr>
              <a:t>New arts preferences – all arts testing will have concluded by this time.</a:t>
            </a:r>
          </a:p>
          <a:p>
            <a:pPr marL="1200150" lvl="2" indent="-285750">
              <a:lnSpc>
                <a:spcPct val="150000"/>
              </a:lnSpc>
              <a:buFontTx/>
              <a:buChar char="-"/>
            </a:pPr>
            <a:r>
              <a:rPr lang="en-AU" sz="2000" dirty="0">
                <a:latin typeface="Arial "/>
              </a:rPr>
              <a:t>New languages preferences:</a:t>
            </a:r>
          </a:p>
          <a:p>
            <a:pPr marL="1657350" lvl="3" indent="-285750">
              <a:lnSpc>
                <a:spcPct val="150000"/>
              </a:lnSpc>
              <a:buFontTx/>
              <a:buChar char="-"/>
            </a:pPr>
            <a:r>
              <a:rPr lang="en-AU" sz="2000" dirty="0">
                <a:latin typeface="Arial "/>
              </a:rPr>
              <a:t>must be requested by Monday, 22 May to be included in the first round of interviews (before performance reports are released)</a:t>
            </a:r>
          </a:p>
          <a:p>
            <a:pPr marL="1657350" lvl="3" indent="-285750">
              <a:lnSpc>
                <a:spcPct val="150000"/>
              </a:lnSpc>
              <a:buFontTx/>
              <a:buChar char="-"/>
            </a:pPr>
            <a:r>
              <a:rPr lang="en-AU" sz="2000" dirty="0">
                <a:latin typeface="Arial "/>
              </a:rPr>
              <a:t>any languages preferences requested after 22 May will be for a potential second round of interviews only.</a:t>
            </a:r>
          </a:p>
          <a:p>
            <a:pPr marL="285750" indent="-285750">
              <a:lnSpc>
                <a:spcPct val="150000"/>
              </a:lnSpc>
              <a:buFont typeface="Arial" panose="020B0604020202020204" pitchFamily="34" charset="0"/>
              <a:buChar char="•"/>
            </a:pPr>
            <a:r>
              <a:rPr lang="en-AU" sz="2000" dirty="0">
                <a:latin typeface="Arial "/>
              </a:rPr>
              <a:t>Preference changes can only be made by phone or emailing GTSU.</a:t>
            </a:r>
          </a:p>
          <a:p>
            <a:pPr marL="285750" indent="-285750">
              <a:lnSpc>
                <a:spcPct val="150000"/>
              </a:lnSpc>
              <a:buFont typeface="Arial" panose="020B0604020202020204" pitchFamily="34" charset="0"/>
              <a:buChar char="•"/>
            </a:pPr>
            <a:r>
              <a:rPr lang="en-AU" sz="2000" dirty="0">
                <a:latin typeface="Arial "/>
              </a:rPr>
              <a:t>Preference change requests must be received by GTSU by the deadline on the Performance Report email (usually 7 working days).</a:t>
            </a:r>
          </a:p>
          <a:p>
            <a:pPr marL="1200150" lvl="2" indent="-285750">
              <a:lnSpc>
                <a:spcPct val="150000"/>
              </a:lnSpc>
              <a:buFontTx/>
              <a:buChar char="-"/>
            </a:pPr>
            <a:endParaRPr lang="en-AU" sz="1900" dirty="0">
              <a:latin typeface="Arial "/>
            </a:endParaRPr>
          </a:p>
        </p:txBody>
      </p:sp>
    </p:spTree>
    <p:extLst>
      <p:ext uri="{BB962C8B-B14F-4D97-AF65-F5344CB8AC3E}">
        <p14:creationId xmlns:p14="http://schemas.microsoft.com/office/powerpoint/2010/main" val="6730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anim calcmode="lin" valueType="num">
                                      <p:cBhvr>
                                        <p:cTn id="2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1000"/>
                                        <p:tgtEl>
                                          <p:spTgt spid="9">
                                            <p:txEl>
                                              <p:pRg st="5" end="5"/>
                                            </p:txEl>
                                          </p:spTgt>
                                        </p:tgtEl>
                                      </p:cBhvr>
                                    </p:animEffect>
                                    <p:anim calcmode="lin" valueType="num">
                                      <p:cBhvr>
                                        <p:cTn id="3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1000"/>
                                        <p:tgtEl>
                                          <p:spTgt spid="9">
                                            <p:txEl>
                                              <p:pRg st="6" end="6"/>
                                            </p:txEl>
                                          </p:spTgt>
                                        </p:tgtEl>
                                      </p:cBhvr>
                                    </p:animEffect>
                                    <p:anim calcmode="lin" valueType="num">
                                      <p:cBhvr>
                                        <p:cTn id="4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441484" y="455481"/>
            <a:ext cx="11313458" cy="873388"/>
          </a:xfrm>
        </p:spPr>
        <p:txBody>
          <a:bodyPr/>
          <a:lstStyle/>
          <a:p>
            <a:r>
              <a:rPr lang="en-AU" sz="3600" dirty="0"/>
              <a:t>Results checks</a:t>
            </a:r>
          </a:p>
        </p:txBody>
      </p:sp>
      <p:sp>
        <p:nvSpPr>
          <p:cNvPr id="9" name="TextBox 8"/>
          <p:cNvSpPr txBox="1"/>
          <p:nvPr/>
        </p:nvSpPr>
        <p:spPr>
          <a:xfrm>
            <a:off x="607953" y="1217996"/>
            <a:ext cx="10942916" cy="46519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000" dirty="0">
                <a:latin typeface="Arial "/>
              </a:rPr>
              <a:t>You can request a Results Check after you receive your child’s report</a:t>
            </a:r>
          </a:p>
          <a:p>
            <a:pPr marL="285750" indent="-285750">
              <a:lnSpc>
                <a:spcPct val="150000"/>
              </a:lnSpc>
              <a:buFont typeface="Arial" panose="020B0604020202020204" pitchFamily="34" charset="0"/>
              <a:buChar char="•"/>
            </a:pPr>
            <a:r>
              <a:rPr lang="en-AU" sz="2000" dirty="0">
                <a:latin typeface="Arial "/>
              </a:rPr>
              <a:t>One or more components of the ASET</a:t>
            </a:r>
          </a:p>
          <a:p>
            <a:pPr marL="285750" indent="-285750">
              <a:lnSpc>
                <a:spcPct val="150000"/>
              </a:lnSpc>
              <a:buFont typeface="Arial" panose="020B0604020202020204" pitchFamily="34" charset="0"/>
              <a:buChar char="•"/>
            </a:pPr>
            <a:r>
              <a:rPr lang="en-AU" sz="2000" dirty="0">
                <a:latin typeface="Arial "/>
              </a:rPr>
              <a:t>A process of verification to ensure:</a:t>
            </a:r>
          </a:p>
          <a:p>
            <a:pPr marL="742950" lvl="1" indent="-285750">
              <a:lnSpc>
                <a:spcPct val="150000"/>
              </a:lnSpc>
              <a:buFont typeface="Arial" panose="020B0604020202020204" pitchFamily="34" charset="0"/>
              <a:buChar char="•"/>
            </a:pPr>
            <a:r>
              <a:rPr lang="en-AU" sz="2000" dirty="0">
                <a:latin typeface="Arial "/>
              </a:rPr>
              <a:t>Data was matched correctly</a:t>
            </a:r>
          </a:p>
          <a:p>
            <a:pPr marL="742950" lvl="1" indent="-285750">
              <a:lnSpc>
                <a:spcPct val="150000"/>
              </a:lnSpc>
              <a:buFont typeface="Arial" panose="020B0604020202020204" pitchFamily="34" charset="0"/>
              <a:buChar char="•"/>
            </a:pPr>
            <a:r>
              <a:rPr lang="en-AU" sz="2000" dirty="0">
                <a:latin typeface="Arial "/>
              </a:rPr>
              <a:t>No scanning errors in the multiple choice tests</a:t>
            </a:r>
          </a:p>
          <a:p>
            <a:pPr marL="742950" lvl="1" indent="-285750">
              <a:lnSpc>
                <a:spcPct val="150000"/>
              </a:lnSpc>
              <a:buFont typeface="Arial" panose="020B0604020202020204" pitchFamily="34" charset="0"/>
              <a:buChar char="•"/>
            </a:pPr>
            <a:r>
              <a:rPr lang="en-AU" sz="2000" dirty="0">
                <a:latin typeface="Arial "/>
              </a:rPr>
              <a:t>Hand-marked components reviewed by a senior examiner</a:t>
            </a:r>
          </a:p>
          <a:p>
            <a:pPr marL="285750" indent="-285750">
              <a:lnSpc>
                <a:spcPct val="150000"/>
              </a:lnSpc>
              <a:buFont typeface="Arial" panose="020B0604020202020204" pitchFamily="34" charset="0"/>
              <a:buChar char="•"/>
            </a:pPr>
            <a:r>
              <a:rPr lang="en-AU" sz="2000" dirty="0">
                <a:latin typeface="Arial "/>
              </a:rPr>
              <a:t>No checks for illness, incident or misadventure (includes misalignment)</a:t>
            </a:r>
          </a:p>
          <a:p>
            <a:pPr marL="285750" indent="-285750">
              <a:lnSpc>
                <a:spcPct val="150000"/>
              </a:lnSpc>
              <a:buFont typeface="Arial" panose="020B0604020202020204" pitchFamily="34" charset="0"/>
              <a:buChar char="•"/>
            </a:pPr>
            <a:r>
              <a:rPr lang="en-AU" sz="2000" dirty="0">
                <a:latin typeface="Arial "/>
              </a:rPr>
              <a:t>You must be prepared for and accept </a:t>
            </a:r>
            <a:r>
              <a:rPr lang="en-AU" sz="2000" u="sng" dirty="0">
                <a:latin typeface="Arial "/>
              </a:rPr>
              <a:t>any possible outcome</a:t>
            </a:r>
          </a:p>
          <a:p>
            <a:pPr marL="285750" indent="-285750">
              <a:lnSpc>
                <a:spcPct val="150000"/>
              </a:lnSpc>
              <a:buFont typeface="Arial" panose="020B0604020202020204" pitchFamily="34" charset="0"/>
              <a:buChar char="•"/>
            </a:pPr>
            <a:r>
              <a:rPr lang="en-AU" sz="2000" dirty="0">
                <a:latin typeface="Arial "/>
              </a:rPr>
              <a:t>Form must be submitted by email by the deadline stated (usually 7 working days)</a:t>
            </a:r>
          </a:p>
          <a:p>
            <a:pPr marL="285750" indent="-285750">
              <a:lnSpc>
                <a:spcPct val="150000"/>
              </a:lnSpc>
              <a:buFont typeface="Arial" panose="020B0604020202020204" pitchFamily="34" charset="0"/>
              <a:buChar char="•"/>
            </a:pPr>
            <a:r>
              <a:rPr lang="en-AU" sz="2000" dirty="0">
                <a:latin typeface="Arial "/>
              </a:rPr>
              <a:t>The </a:t>
            </a:r>
            <a:r>
              <a:rPr lang="en-AU" sz="2000" i="1" dirty="0">
                <a:latin typeface="Arial "/>
              </a:rPr>
              <a:t>Results Check Request </a:t>
            </a:r>
            <a:r>
              <a:rPr lang="en-AU" sz="2000" dirty="0">
                <a:latin typeface="Arial "/>
              </a:rPr>
              <a:t>form will be available on the website from the release of reports</a:t>
            </a:r>
          </a:p>
        </p:txBody>
      </p:sp>
      <p:pic>
        <p:nvPicPr>
          <p:cNvPr id="6" name="Picture 5">
            <a:extLst>
              <a:ext uri="{FF2B5EF4-FFF2-40B4-BE49-F238E27FC236}">
                <a16:creationId xmlns:a16="http://schemas.microsoft.com/office/drawing/2014/main" id="{6601555D-3D68-4B87-B221-24B242EF94B4}"/>
              </a:ext>
            </a:extLst>
          </p:cNvPr>
          <p:cNvPicPr>
            <a:picLocks noChangeAspect="1"/>
          </p:cNvPicPr>
          <p:nvPr/>
        </p:nvPicPr>
        <p:blipFill>
          <a:blip r:embed="rId2"/>
          <a:stretch>
            <a:fillRect/>
          </a:stretch>
        </p:blipFill>
        <p:spPr>
          <a:xfrm>
            <a:off x="4677308" y="80682"/>
            <a:ext cx="6304458" cy="657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68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1000"/>
                                        <p:tgtEl>
                                          <p:spTgt spid="9">
                                            <p:txEl>
                                              <p:pRg st="7" end="7"/>
                                            </p:txEl>
                                          </p:spTgt>
                                        </p:tgtEl>
                                      </p:cBhvr>
                                    </p:animEffect>
                                    <p:anim calcmode="lin" valueType="num">
                                      <p:cBhvr>
                                        <p:cTn id="5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1000"/>
                                        <p:tgtEl>
                                          <p:spTgt spid="9">
                                            <p:txEl>
                                              <p:pRg st="8" end="8"/>
                                            </p:txEl>
                                          </p:spTgt>
                                        </p:tgtEl>
                                      </p:cBhvr>
                                    </p:animEffect>
                                    <p:anim calcmode="lin" valueType="num">
                                      <p:cBhvr>
                                        <p:cTn id="5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9" end="9"/>
                                            </p:txEl>
                                          </p:spTgt>
                                        </p:tgtEl>
                                        <p:attrNameLst>
                                          <p:attrName>style.visibility</p:attrName>
                                        </p:attrNameLst>
                                      </p:cBhvr>
                                      <p:to>
                                        <p:strVal val="visible"/>
                                      </p:to>
                                    </p:set>
                                    <p:animEffect transition="in" filter="fade">
                                      <p:cBhvr>
                                        <p:cTn id="63" dur="1000"/>
                                        <p:tgtEl>
                                          <p:spTgt spid="9">
                                            <p:txEl>
                                              <p:pRg st="9" end="9"/>
                                            </p:txEl>
                                          </p:spTgt>
                                        </p:tgtEl>
                                      </p:cBhvr>
                                    </p:animEffect>
                                    <p:anim calcmode="lin" valueType="num">
                                      <p:cBhvr>
                                        <p:cTn id="6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720742" y="521795"/>
            <a:ext cx="11313458" cy="873388"/>
          </a:xfrm>
        </p:spPr>
        <p:txBody>
          <a:bodyPr/>
          <a:lstStyle/>
          <a:p>
            <a:r>
              <a:rPr lang="en-AU" sz="3200" dirty="0"/>
              <a:t>Minimum 210 TSS for academic programs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59" y="2064877"/>
            <a:ext cx="10814041" cy="4589593"/>
          </a:xfrm>
          <a:prstGeom prst="rect">
            <a:avLst/>
          </a:prstGeom>
        </p:spPr>
      </p:pic>
      <p:sp>
        <p:nvSpPr>
          <p:cNvPr id="6" name="TextBox 5"/>
          <p:cNvSpPr txBox="1"/>
          <p:nvPr/>
        </p:nvSpPr>
        <p:spPr>
          <a:xfrm>
            <a:off x="720742" y="1644180"/>
            <a:ext cx="3071004" cy="3170099"/>
          </a:xfrm>
          <a:prstGeom prst="rect">
            <a:avLst/>
          </a:prstGeom>
          <a:noFill/>
        </p:spPr>
        <p:txBody>
          <a:bodyPr wrap="square" rtlCol="0">
            <a:spAutoFit/>
          </a:bodyPr>
          <a:lstStyle/>
          <a:p>
            <a:r>
              <a:rPr lang="en-AU" sz="2000" dirty="0">
                <a:latin typeface="Arial "/>
              </a:rPr>
              <a:t>Students who score a </a:t>
            </a:r>
            <a:r>
              <a:rPr lang="en-AU" sz="2000" b="1" dirty="0">
                <a:solidFill>
                  <a:srgbClr val="FF0000"/>
                </a:solidFill>
                <a:latin typeface="Arial "/>
              </a:rPr>
              <a:t>minimum TSS of 210 </a:t>
            </a:r>
            <a:r>
              <a:rPr lang="en-AU" sz="2000" dirty="0">
                <a:latin typeface="Arial "/>
              </a:rPr>
              <a:t>can be </a:t>
            </a:r>
            <a:r>
              <a:rPr lang="en-AU" sz="2000" i="1" dirty="0">
                <a:latin typeface="Arial "/>
              </a:rPr>
              <a:t>considered</a:t>
            </a:r>
            <a:r>
              <a:rPr lang="en-AU" sz="2000" dirty="0">
                <a:latin typeface="Arial "/>
              </a:rPr>
              <a:t> for academic program placement.</a:t>
            </a:r>
          </a:p>
          <a:p>
            <a:endParaRPr lang="en-AU" sz="2000" dirty="0">
              <a:latin typeface="Arial "/>
            </a:endParaRPr>
          </a:p>
          <a:p>
            <a:r>
              <a:rPr lang="en-AU" sz="2000" dirty="0">
                <a:latin typeface="Arial "/>
              </a:rPr>
              <a:t>Student TSS is the </a:t>
            </a:r>
            <a:r>
              <a:rPr lang="en-AU" sz="2000" u="sng" dirty="0">
                <a:latin typeface="Arial "/>
              </a:rPr>
              <a:t>combined standard score</a:t>
            </a:r>
            <a:r>
              <a:rPr lang="en-AU" sz="2000" dirty="0">
                <a:latin typeface="Arial "/>
              </a:rPr>
              <a:t> from all four components of the ASET.</a:t>
            </a:r>
          </a:p>
        </p:txBody>
      </p:sp>
      <p:sp>
        <p:nvSpPr>
          <p:cNvPr id="7" name="TextBox 6"/>
          <p:cNvSpPr txBox="1"/>
          <p:nvPr/>
        </p:nvSpPr>
        <p:spPr>
          <a:xfrm>
            <a:off x="9423828" y="1815880"/>
            <a:ext cx="1742535" cy="1631216"/>
          </a:xfrm>
          <a:prstGeom prst="rect">
            <a:avLst/>
          </a:prstGeom>
          <a:solidFill>
            <a:schemeClr val="bg1"/>
          </a:solidFill>
        </p:spPr>
        <p:txBody>
          <a:bodyPr wrap="square" rtlCol="0">
            <a:spAutoFit/>
          </a:bodyPr>
          <a:lstStyle/>
          <a:p>
            <a:pPr algn="ctr"/>
            <a:r>
              <a:rPr lang="en-AU" sz="2000" dirty="0">
                <a:latin typeface="Arial "/>
              </a:rPr>
              <a:t>Top one third of all applicants who sat the ASET</a:t>
            </a:r>
          </a:p>
        </p:txBody>
      </p:sp>
      <p:cxnSp>
        <p:nvCxnSpPr>
          <p:cNvPr id="10" name="Straight Arrow Connector 9"/>
          <p:cNvCxnSpPr/>
          <p:nvPr/>
        </p:nvCxnSpPr>
        <p:spPr>
          <a:xfrm flipH="1">
            <a:off x="9131081" y="3334175"/>
            <a:ext cx="748643" cy="162699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28441" y="4593021"/>
            <a:ext cx="1944414" cy="369332"/>
          </a:xfrm>
          <a:prstGeom prst="rect">
            <a:avLst/>
          </a:prstGeom>
          <a:noFill/>
        </p:spPr>
        <p:txBody>
          <a:bodyPr wrap="square" rtlCol="0">
            <a:spAutoFit/>
          </a:bodyPr>
          <a:lstStyle/>
          <a:p>
            <a:r>
              <a:rPr lang="en-AU" dirty="0"/>
              <a:t>Below 210</a:t>
            </a:r>
          </a:p>
        </p:txBody>
      </p:sp>
      <p:sp>
        <p:nvSpPr>
          <p:cNvPr id="9" name="TextBox 8"/>
          <p:cNvSpPr txBox="1"/>
          <p:nvPr/>
        </p:nvSpPr>
        <p:spPr>
          <a:xfrm>
            <a:off x="8158874" y="5268941"/>
            <a:ext cx="1944414" cy="923330"/>
          </a:xfrm>
          <a:prstGeom prst="rect">
            <a:avLst/>
          </a:prstGeom>
          <a:noFill/>
        </p:spPr>
        <p:txBody>
          <a:bodyPr wrap="square" rtlCol="0">
            <a:spAutoFit/>
          </a:bodyPr>
          <a:lstStyle/>
          <a:p>
            <a:r>
              <a:rPr lang="en-AU" dirty="0"/>
              <a:t>210 and </a:t>
            </a:r>
          </a:p>
          <a:p>
            <a:r>
              <a:rPr lang="en-AU" dirty="0"/>
              <a:t>above</a:t>
            </a:r>
          </a:p>
          <a:p>
            <a:endParaRPr lang="en-AU" dirty="0"/>
          </a:p>
        </p:txBody>
      </p:sp>
    </p:spTree>
    <p:extLst>
      <p:ext uri="{BB962C8B-B14F-4D97-AF65-F5344CB8AC3E}">
        <p14:creationId xmlns:p14="http://schemas.microsoft.com/office/powerpoint/2010/main" val="29525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720742" y="390172"/>
            <a:ext cx="11313458" cy="873388"/>
          </a:xfrm>
        </p:spPr>
        <p:txBody>
          <a:bodyPr/>
          <a:lstStyle/>
          <a:p>
            <a:r>
              <a:rPr lang="en-AU" sz="3200" dirty="0"/>
              <a:t>Distribution of scores above 210 (1541 children)</a:t>
            </a:r>
          </a:p>
        </p:txBody>
      </p:sp>
      <p:pic>
        <p:nvPicPr>
          <p:cNvPr id="6" name="Picture 5">
            <a:extLst>
              <a:ext uri="{FF2B5EF4-FFF2-40B4-BE49-F238E27FC236}">
                <a16:creationId xmlns:a16="http://schemas.microsoft.com/office/drawing/2014/main" id="{D601570E-B93B-48C6-BAA1-DABB175A44F2}"/>
              </a:ext>
            </a:extLst>
          </p:cNvPr>
          <p:cNvPicPr>
            <a:picLocks noChangeAspect="1"/>
          </p:cNvPicPr>
          <p:nvPr/>
        </p:nvPicPr>
        <p:blipFill>
          <a:blip r:embed="rId2"/>
          <a:stretch>
            <a:fillRect/>
          </a:stretch>
        </p:blipFill>
        <p:spPr>
          <a:xfrm>
            <a:off x="155575" y="892175"/>
            <a:ext cx="12192000" cy="5717628"/>
          </a:xfrm>
          <a:prstGeom prst="rect">
            <a:avLst/>
          </a:prstGeom>
        </p:spPr>
      </p:pic>
      <p:sp>
        <p:nvSpPr>
          <p:cNvPr id="4" name="Rectangle: Rounded Corners 3">
            <a:extLst>
              <a:ext uri="{FF2B5EF4-FFF2-40B4-BE49-F238E27FC236}">
                <a16:creationId xmlns:a16="http://schemas.microsoft.com/office/drawing/2014/main" id="{DB82B69A-465C-476A-B768-563E9EACCB4F}"/>
              </a:ext>
            </a:extLst>
          </p:cNvPr>
          <p:cNvSpPr/>
          <p:nvPr/>
        </p:nvSpPr>
        <p:spPr>
          <a:xfrm>
            <a:off x="2358736" y="2379518"/>
            <a:ext cx="83128" cy="4041451"/>
          </a:xfrm>
          <a:prstGeom prst="round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11639F65-6914-459E-977D-3BC7C1E5C99B}"/>
              </a:ext>
            </a:extLst>
          </p:cNvPr>
          <p:cNvSpPr txBox="1"/>
          <p:nvPr/>
        </p:nvSpPr>
        <p:spPr>
          <a:xfrm>
            <a:off x="2675659" y="1376111"/>
            <a:ext cx="2649682" cy="923330"/>
          </a:xfrm>
          <a:prstGeom prst="rect">
            <a:avLst/>
          </a:prstGeom>
          <a:noFill/>
        </p:spPr>
        <p:txBody>
          <a:bodyPr wrap="square" rtlCol="0">
            <a:spAutoFit/>
          </a:bodyPr>
          <a:lstStyle/>
          <a:p>
            <a:r>
              <a:rPr lang="en-AU" dirty="0"/>
              <a:t>53 children scored between 220.00 and 220.99</a:t>
            </a:r>
          </a:p>
        </p:txBody>
      </p:sp>
    </p:spTree>
    <p:extLst>
      <p:ext uri="{BB962C8B-B14F-4D97-AF65-F5344CB8AC3E}">
        <p14:creationId xmlns:p14="http://schemas.microsoft.com/office/powerpoint/2010/main" val="29737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545459" y="540083"/>
            <a:ext cx="11313458" cy="873388"/>
          </a:xfrm>
        </p:spPr>
        <p:txBody>
          <a:bodyPr/>
          <a:lstStyle/>
          <a:p>
            <a:r>
              <a:rPr lang="en-AU" sz="3200" dirty="0"/>
              <a:t>Offers</a:t>
            </a:r>
          </a:p>
        </p:txBody>
      </p:sp>
      <p:sp>
        <p:nvSpPr>
          <p:cNvPr id="5" name="TextBox 4"/>
          <p:cNvSpPr txBox="1"/>
          <p:nvPr/>
        </p:nvSpPr>
        <p:spPr>
          <a:xfrm>
            <a:off x="731251" y="1331175"/>
            <a:ext cx="10941873"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There are </a:t>
            </a:r>
            <a:r>
              <a:rPr lang="en-AU" sz="2000" u="sng" dirty="0">
                <a:latin typeface="Arial" panose="020B0604020202020204" pitchFamily="34" charset="0"/>
                <a:cs typeface="Arial" panose="020B0604020202020204" pitchFamily="34" charset="0"/>
              </a:rPr>
              <a:t>two</a:t>
            </a:r>
            <a:r>
              <a:rPr lang="en-AU" sz="2000" dirty="0">
                <a:latin typeface="Arial" panose="020B0604020202020204" pitchFamily="34" charset="0"/>
                <a:cs typeface="Arial" panose="020B0604020202020204" pitchFamily="34" charset="0"/>
              </a:rPr>
              <a:t> formal rounds of offers:  round one followed later by round two.</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Academic, arts and languages places are offered at the same time in each round.</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Applicants will be considered for each of their preferences – independent of each other.</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Qualifying applicants will receive a </a:t>
            </a:r>
            <a:r>
              <a:rPr lang="en-AU" sz="2000" i="1" dirty="0">
                <a:latin typeface="Arial" panose="020B0604020202020204" pitchFamily="34" charset="0"/>
                <a:cs typeface="Arial" panose="020B0604020202020204" pitchFamily="34" charset="0"/>
              </a:rPr>
              <a:t>maximum of one offer per round</a:t>
            </a:r>
            <a:r>
              <a:rPr lang="en-AU" sz="20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Any offer received represents the </a:t>
            </a:r>
            <a:r>
              <a:rPr lang="en-AU" sz="2000" i="1" dirty="0">
                <a:latin typeface="Arial" panose="020B0604020202020204" pitchFamily="34" charset="0"/>
                <a:cs typeface="Arial" panose="020B0604020202020204" pitchFamily="34" charset="0"/>
              </a:rPr>
              <a:t>highest preference they have qualified for</a:t>
            </a:r>
            <a:r>
              <a:rPr lang="en-AU" sz="20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An applicant who receives a second or third preference offer in round one has the option to HOLD that offer going into round two.</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All declined offers from round one go into the pool for round two.</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Responses required within 7 working days.</a:t>
            </a:r>
          </a:p>
        </p:txBody>
      </p:sp>
    </p:spTree>
    <p:extLst>
      <p:ext uri="{BB962C8B-B14F-4D97-AF65-F5344CB8AC3E}">
        <p14:creationId xmlns:p14="http://schemas.microsoft.com/office/powerpoint/2010/main" val="27680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99996" y="357406"/>
            <a:ext cx="11313458" cy="873388"/>
          </a:xfrm>
        </p:spPr>
        <p:txBody>
          <a:bodyPr/>
          <a:lstStyle/>
          <a:p>
            <a:r>
              <a:rPr lang="en-AU" sz="3200" dirty="0"/>
              <a:t>Round 1 offer example</a:t>
            </a:r>
          </a:p>
        </p:txBody>
      </p:sp>
      <p:cxnSp>
        <p:nvCxnSpPr>
          <p:cNvPr id="7" name="Straight Connector 6"/>
          <p:cNvCxnSpPr/>
          <p:nvPr/>
        </p:nvCxnSpPr>
        <p:spPr>
          <a:xfrm>
            <a:off x="2052584" y="3921857"/>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59285" y="5707525"/>
            <a:ext cx="595223" cy="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990042" y="6000581"/>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2513378" y="5553636"/>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64 places</a:t>
            </a:r>
          </a:p>
        </p:txBody>
      </p:sp>
      <p:cxnSp>
        <p:nvCxnSpPr>
          <p:cNvPr id="12" name="Straight Connector 11"/>
          <p:cNvCxnSpPr/>
          <p:nvPr/>
        </p:nvCxnSpPr>
        <p:spPr>
          <a:xfrm>
            <a:off x="5414010" y="3921857"/>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114960" y="5127998"/>
            <a:ext cx="596660" cy="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350749" y="4725674"/>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5880206" y="4974109"/>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32 places</a:t>
            </a:r>
          </a:p>
        </p:txBody>
      </p:sp>
      <p:cxnSp>
        <p:nvCxnSpPr>
          <p:cNvPr id="16" name="Straight Connector 15"/>
          <p:cNvCxnSpPr/>
          <p:nvPr/>
        </p:nvCxnSpPr>
        <p:spPr>
          <a:xfrm>
            <a:off x="8706425" y="3898734"/>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408095" y="5047485"/>
            <a:ext cx="596660" cy="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643883" y="4241556"/>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9065672" y="4893596"/>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32 places</a:t>
            </a:r>
          </a:p>
        </p:txBody>
      </p:sp>
      <p:sp>
        <p:nvSpPr>
          <p:cNvPr id="20" name="TextBox 19"/>
          <p:cNvSpPr txBox="1"/>
          <p:nvPr/>
        </p:nvSpPr>
        <p:spPr>
          <a:xfrm>
            <a:off x="695367" y="5073536"/>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1</a:t>
            </a:r>
          </a:p>
          <a:p>
            <a:r>
              <a:rPr lang="en-AU" sz="1400" dirty="0">
                <a:latin typeface="Arial" panose="020B0604020202020204" pitchFamily="34" charset="0"/>
                <a:cs typeface="Arial" panose="020B0604020202020204" pitchFamily="34" charset="0"/>
              </a:rPr>
              <a:t>positioned 85th</a:t>
            </a:r>
          </a:p>
        </p:txBody>
      </p:sp>
      <p:sp>
        <p:nvSpPr>
          <p:cNvPr id="21" name="TextBox 20"/>
          <p:cNvSpPr txBox="1"/>
          <p:nvPr/>
        </p:nvSpPr>
        <p:spPr>
          <a:xfrm>
            <a:off x="3768708" y="4200953"/>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2 positioned 27th</a:t>
            </a:r>
          </a:p>
        </p:txBody>
      </p:sp>
      <p:sp>
        <p:nvSpPr>
          <p:cNvPr id="22" name="TextBox 21"/>
          <p:cNvSpPr txBox="1"/>
          <p:nvPr/>
        </p:nvSpPr>
        <p:spPr>
          <a:xfrm>
            <a:off x="7360173" y="5553636"/>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3 positioned 15th</a:t>
            </a:r>
          </a:p>
        </p:txBody>
      </p:sp>
      <p:sp>
        <p:nvSpPr>
          <p:cNvPr id="23" name="TextBox 22"/>
          <p:cNvSpPr txBox="1"/>
          <p:nvPr/>
        </p:nvSpPr>
        <p:spPr>
          <a:xfrm>
            <a:off x="9824796" y="4434455"/>
            <a:ext cx="2122099" cy="1015663"/>
          </a:xfrm>
          <a:prstGeom prst="rect">
            <a:avLst/>
          </a:prstGeom>
          <a:noFill/>
        </p:spPr>
        <p:txBody>
          <a:bodyPr wrap="square" rtlCol="0">
            <a:spAutoFit/>
          </a:bodyPr>
          <a:lstStyle/>
          <a:p>
            <a:pPr algn="ctr"/>
            <a:r>
              <a:rPr lang="en-AU" sz="2000" b="1" dirty="0">
                <a:solidFill>
                  <a:srgbClr val="A40A66"/>
                </a:solidFill>
              </a:rPr>
              <a:t>OUTCOME</a:t>
            </a:r>
          </a:p>
          <a:p>
            <a:pPr algn="ctr"/>
            <a:r>
              <a:rPr lang="en-AU" sz="2000" dirty="0"/>
              <a:t>Offer for </a:t>
            </a:r>
          </a:p>
          <a:p>
            <a:pPr algn="ctr"/>
            <a:r>
              <a:rPr lang="en-AU" sz="2000" dirty="0"/>
              <a:t>Golden SHS</a:t>
            </a:r>
          </a:p>
        </p:txBody>
      </p:sp>
      <p:sp>
        <p:nvSpPr>
          <p:cNvPr id="24" name="TextBox 23"/>
          <p:cNvSpPr txBox="1"/>
          <p:nvPr/>
        </p:nvSpPr>
        <p:spPr>
          <a:xfrm>
            <a:off x="680270" y="3506178"/>
            <a:ext cx="3007735" cy="369332"/>
          </a:xfrm>
          <a:prstGeom prst="rect">
            <a:avLst/>
          </a:prstGeom>
          <a:noFill/>
        </p:spPr>
        <p:txBody>
          <a:bodyPr wrap="square" rtlCol="0">
            <a:spAutoFit/>
          </a:bodyPr>
          <a:lstStyle/>
          <a:p>
            <a:pPr algn="ctr"/>
            <a:r>
              <a:rPr lang="en-AU" b="1" dirty="0" err="1">
                <a:solidFill>
                  <a:srgbClr val="A40A66"/>
                </a:solidFill>
              </a:rPr>
              <a:t>Sunnyville</a:t>
            </a:r>
            <a:r>
              <a:rPr lang="en-AU" b="1" dirty="0">
                <a:solidFill>
                  <a:srgbClr val="A40A66"/>
                </a:solidFill>
              </a:rPr>
              <a:t> Senior High School</a:t>
            </a:r>
          </a:p>
        </p:txBody>
      </p:sp>
      <p:sp>
        <p:nvSpPr>
          <p:cNvPr id="25" name="TextBox 24"/>
          <p:cNvSpPr txBox="1"/>
          <p:nvPr/>
        </p:nvSpPr>
        <p:spPr>
          <a:xfrm>
            <a:off x="4054449" y="3506178"/>
            <a:ext cx="2717681" cy="369332"/>
          </a:xfrm>
          <a:prstGeom prst="rect">
            <a:avLst/>
          </a:prstGeom>
          <a:noFill/>
        </p:spPr>
        <p:txBody>
          <a:bodyPr wrap="square" rtlCol="0">
            <a:spAutoFit/>
          </a:bodyPr>
          <a:lstStyle/>
          <a:p>
            <a:pPr algn="ctr"/>
            <a:r>
              <a:rPr lang="en-AU" b="1" dirty="0">
                <a:solidFill>
                  <a:srgbClr val="A40A66"/>
                </a:solidFill>
              </a:rPr>
              <a:t>Golden Senior High School</a:t>
            </a:r>
          </a:p>
        </p:txBody>
      </p:sp>
      <p:sp>
        <p:nvSpPr>
          <p:cNvPr id="26" name="TextBox 25"/>
          <p:cNvSpPr txBox="1"/>
          <p:nvPr/>
        </p:nvSpPr>
        <p:spPr>
          <a:xfrm>
            <a:off x="7475002" y="3501070"/>
            <a:ext cx="2587927" cy="369332"/>
          </a:xfrm>
          <a:prstGeom prst="rect">
            <a:avLst/>
          </a:prstGeom>
          <a:noFill/>
        </p:spPr>
        <p:txBody>
          <a:bodyPr wrap="square" rtlCol="0">
            <a:spAutoFit/>
          </a:bodyPr>
          <a:lstStyle/>
          <a:p>
            <a:r>
              <a:rPr lang="en-AU" b="1" dirty="0">
                <a:solidFill>
                  <a:srgbClr val="A40A66"/>
                </a:solidFill>
              </a:rPr>
              <a:t>Spring College of the Arts</a:t>
            </a:r>
          </a:p>
        </p:txBody>
      </p:sp>
      <p:sp>
        <p:nvSpPr>
          <p:cNvPr id="27" name="TextBox 26">
            <a:extLst>
              <a:ext uri="{FF2B5EF4-FFF2-40B4-BE49-F238E27FC236}">
                <a16:creationId xmlns:a16="http://schemas.microsoft.com/office/drawing/2014/main" id="{156299B0-CA05-47DC-8B23-0889E188FAAE}"/>
              </a:ext>
            </a:extLst>
          </p:cNvPr>
          <p:cNvSpPr txBox="1"/>
          <p:nvPr/>
        </p:nvSpPr>
        <p:spPr>
          <a:xfrm>
            <a:off x="299996" y="794100"/>
            <a:ext cx="11646899" cy="2185214"/>
          </a:xfrm>
          <a:prstGeom prst="rect">
            <a:avLst/>
          </a:prstGeom>
          <a:noFill/>
        </p:spPr>
        <p:txBody>
          <a:bodyPr wrap="square" rtlCol="0">
            <a:spAutoFit/>
          </a:bodyPr>
          <a:lstStyle/>
          <a:p>
            <a:endParaRPr lang="en-AU" sz="1700" dirty="0">
              <a:latin typeface="Arial" panose="020B0604020202020204" pitchFamily="34" charset="0"/>
              <a:cs typeface="Arial" panose="020B0604020202020204" pitchFamily="34" charset="0"/>
            </a:endParaRPr>
          </a:p>
          <a:p>
            <a:r>
              <a:rPr lang="en-AU" sz="1700" b="1" dirty="0">
                <a:solidFill>
                  <a:srgbClr val="A40A66"/>
                </a:solidFill>
                <a:latin typeface="Arial" panose="020B0604020202020204" pitchFamily="34" charset="0"/>
                <a:cs typeface="Arial" panose="020B0604020202020204" pitchFamily="34" charset="0"/>
              </a:rPr>
              <a:t>A Year 6 child who:</a:t>
            </a:r>
          </a:p>
          <a:p>
            <a:pPr marL="742950" lvl="1"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	achieved the minimum TSS of 210.  They are eligible to be considered for academic placement. </a:t>
            </a:r>
            <a:r>
              <a:rPr lang="en-US" sz="1700" dirty="0">
                <a:latin typeface="Arial" panose="020B0604020202020204" pitchFamily="34" charset="0"/>
                <a:cs typeface="Arial" panose="020B0604020202020204" pitchFamily="34" charset="0"/>
                <a:sym typeface="Wingdings"/>
              </a:rPr>
              <a:t></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sym typeface="Wingdings"/>
              </a:rPr>
              <a:t>   progressed to the interview stage for an arts program. Eligible to be considered for arts placement. </a:t>
            </a:r>
          </a:p>
          <a:p>
            <a:r>
              <a:rPr lang="en-US" sz="1700" dirty="0">
                <a:latin typeface="Arial" panose="020B0604020202020204" pitchFamily="34" charset="0"/>
                <a:cs typeface="Arial" panose="020B0604020202020204" pitchFamily="34" charset="0"/>
                <a:sym typeface="Wingdings"/>
              </a:rPr>
              <a:t>		</a:t>
            </a:r>
            <a:endParaRPr lang="en-US" sz="1700" b="1" dirty="0">
              <a:solidFill>
                <a:srgbClr val="A40A66"/>
              </a:solidFill>
              <a:latin typeface="Arial" panose="020B0604020202020204" pitchFamily="34" charset="0"/>
              <a:cs typeface="Arial" panose="020B0604020202020204" pitchFamily="34" charset="0"/>
              <a:sym typeface="Wingdings"/>
            </a:endParaRPr>
          </a:p>
          <a:p>
            <a:r>
              <a:rPr lang="en-US" sz="1700" b="1" dirty="0">
                <a:solidFill>
                  <a:srgbClr val="A40A66"/>
                </a:solidFill>
                <a:latin typeface="Arial" panose="020B0604020202020204" pitchFamily="34" charset="0"/>
                <a:cs typeface="Arial" panose="020B0604020202020204" pitchFamily="34" charset="0"/>
                <a:sym typeface="Wingdings"/>
              </a:rPr>
              <a:t>Preferences:</a:t>
            </a:r>
            <a:r>
              <a:rPr lang="en-US" sz="1700" dirty="0">
                <a:latin typeface="Arial" panose="020B0604020202020204" pitchFamily="34" charset="0"/>
                <a:cs typeface="Arial" panose="020B0604020202020204" pitchFamily="34" charset="0"/>
                <a:sym typeface="Wingdings"/>
              </a:rPr>
              <a:t>		1.  </a:t>
            </a:r>
            <a:r>
              <a:rPr lang="en-US" sz="1700" dirty="0" err="1">
                <a:latin typeface="Arial" panose="020B0604020202020204" pitchFamily="34" charset="0"/>
                <a:cs typeface="Arial" panose="020B0604020202020204" pitchFamily="34" charset="0"/>
                <a:sym typeface="Wingdings"/>
              </a:rPr>
              <a:t>Sunnyville</a:t>
            </a:r>
            <a:r>
              <a:rPr lang="en-US" sz="1700" dirty="0">
                <a:latin typeface="Arial" panose="020B0604020202020204" pitchFamily="34" charset="0"/>
                <a:cs typeface="Arial" panose="020B0604020202020204" pitchFamily="34" charset="0"/>
                <a:sym typeface="Wingdings"/>
              </a:rPr>
              <a:t> Senior High School - academic	(64 places)</a:t>
            </a:r>
          </a:p>
          <a:p>
            <a:r>
              <a:rPr lang="en-US" sz="1700" dirty="0">
                <a:latin typeface="Arial" panose="020B0604020202020204" pitchFamily="34" charset="0"/>
                <a:cs typeface="Arial" panose="020B0604020202020204" pitchFamily="34" charset="0"/>
                <a:sym typeface="Wingdings"/>
              </a:rPr>
              <a:t>			2.  Golden Senior High School - academic	(32 places)</a:t>
            </a:r>
          </a:p>
          <a:p>
            <a:r>
              <a:rPr lang="en-US" sz="1700" dirty="0">
                <a:latin typeface="Arial" panose="020B0604020202020204" pitchFamily="34" charset="0"/>
                <a:cs typeface="Arial" panose="020B0604020202020204" pitchFamily="34" charset="0"/>
                <a:sym typeface="Wingdings"/>
              </a:rPr>
              <a:t>			3.  Spring College of the Arts - arts		(32 places)</a:t>
            </a:r>
            <a:endParaRPr lang="en-AU"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9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0" grpId="0"/>
      <p:bldP spid="21" grpId="0"/>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Title 9"/>
          <p:cNvSpPr txBox="1">
            <a:spLocks/>
          </p:cNvSpPr>
          <p:nvPr/>
        </p:nvSpPr>
        <p:spPr>
          <a:xfrm>
            <a:off x="470801" y="304931"/>
            <a:ext cx="1131345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Round 1 Offer of Placement</a:t>
            </a:r>
          </a:p>
        </p:txBody>
      </p:sp>
      <p:cxnSp>
        <p:nvCxnSpPr>
          <p:cNvPr id="14" name="Straight Arrow Connector 13"/>
          <p:cNvCxnSpPr/>
          <p:nvPr/>
        </p:nvCxnSpPr>
        <p:spPr>
          <a:xfrm flipH="1" flipV="1">
            <a:off x="5465754" y="4901453"/>
            <a:ext cx="2137646"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00624" y="4477180"/>
            <a:ext cx="2968585" cy="1015663"/>
          </a:xfrm>
          <a:prstGeom prst="rect">
            <a:avLst/>
          </a:prstGeom>
          <a:noFill/>
        </p:spPr>
        <p:txBody>
          <a:bodyPr wrap="square" rtlCol="0">
            <a:spAutoFit/>
          </a:bodyPr>
          <a:lstStyle/>
          <a:p>
            <a:r>
              <a:rPr lang="en-AU" sz="2000" dirty="0">
                <a:solidFill>
                  <a:srgbClr val="A40A66"/>
                </a:solidFill>
                <a:latin typeface="Arial" panose="020B0604020202020204" pitchFamily="34" charset="0"/>
                <a:cs typeface="Arial" panose="020B0604020202020204" pitchFamily="34" charset="0"/>
              </a:rPr>
              <a:t>HOLD is an option for second or third preferences </a:t>
            </a:r>
            <a:r>
              <a:rPr lang="en-AU" sz="2000" u="sng" dirty="0">
                <a:solidFill>
                  <a:srgbClr val="A40A66"/>
                </a:solidFill>
                <a:latin typeface="Arial" panose="020B0604020202020204" pitchFamily="34" charset="0"/>
                <a:cs typeface="Arial" panose="020B0604020202020204" pitchFamily="34" charset="0"/>
              </a:rPr>
              <a:t>only</a:t>
            </a:r>
          </a:p>
        </p:txBody>
      </p:sp>
      <p:pic>
        <p:nvPicPr>
          <p:cNvPr id="4" name="Picture 3">
            <a:extLst>
              <a:ext uri="{FF2B5EF4-FFF2-40B4-BE49-F238E27FC236}">
                <a16:creationId xmlns:a16="http://schemas.microsoft.com/office/drawing/2014/main" id="{23DF0B64-3E19-4D92-99A4-7C9DE160D4C7}"/>
              </a:ext>
            </a:extLst>
          </p:cNvPr>
          <p:cNvPicPr>
            <a:picLocks noChangeAspect="1"/>
          </p:cNvPicPr>
          <p:nvPr/>
        </p:nvPicPr>
        <p:blipFill>
          <a:blip r:embed="rId2"/>
          <a:stretch>
            <a:fillRect/>
          </a:stretch>
        </p:blipFill>
        <p:spPr>
          <a:xfrm>
            <a:off x="702328" y="961744"/>
            <a:ext cx="6753225" cy="2962275"/>
          </a:xfrm>
          <a:prstGeom prst="rect">
            <a:avLst/>
          </a:prstGeom>
        </p:spPr>
      </p:pic>
      <p:pic>
        <p:nvPicPr>
          <p:cNvPr id="6" name="Picture 5">
            <a:extLst>
              <a:ext uri="{FF2B5EF4-FFF2-40B4-BE49-F238E27FC236}">
                <a16:creationId xmlns:a16="http://schemas.microsoft.com/office/drawing/2014/main" id="{05399CF4-4608-4063-B234-CD2E526049DF}"/>
              </a:ext>
            </a:extLst>
          </p:cNvPr>
          <p:cNvPicPr>
            <a:picLocks noChangeAspect="1"/>
          </p:cNvPicPr>
          <p:nvPr/>
        </p:nvPicPr>
        <p:blipFill>
          <a:blip r:embed="rId3"/>
          <a:stretch>
            <a:fillRect/>
          </a:stretch>
        </p:blipFill>
        <p:spPr>
          <a:xfrm>
            <a:off x="1012825" y="4228407"/>
            <a:ext cx="4257675" cy="352425"/>
          </a:xfrm>
          <a:prstGeom prst="rect">
            <a:avLst/>
          </a:prstGeom>
        </p:spPr>
      </p:pic>
      <p:pic>
        <p:nvPicPr>
          <p:cNvPr id="8" name="Picture 7">
            <a:extLst>
              <a:ext uri="{FF2B5EF4-FFF2-40B4-BE49-F238E27FC236}">
                <a16:creationId xmlns:a16="http://schemas.microsoft.com/office/drawing/2014/main" id="{6FEA4B16-5747-427C-B980-E55F32A2A1AE}"/>
              </a:ext>
            </a:extLst>
          </p:cNvPr>
          <p:cNvPicPr>
            <a:picLocks noChangeAspect="1"/>
          </p:cNvPicPr>
          <p:nvPr/>
        </p:nvPicPr>
        <p:blipFill>
          <a:blip r:embed="rId4"/>
          <a:stretch>
            <a:fillRect/>
          </a:stretch>
        </p:blipFill>
        <p:spPr>
          <a:xfrm>
            <a:off x="1036637" y="4715716"/>
            <a:ext cx="4095750" cy="371475"/>
          </a:xfrm>
          <a:prstGeom prst="rect">
            <a:avLst/>
          </a:prstGeom>
        </p:spPr>
      </p:pic>
      <p:pic>
        <p:nvPicPr>
          <p:cNvPr id="11" name="Picture 10">
            <a:extLst>
              <a:ext uri="{FF2B5EF4-FFF2-40B4-BE49-F238E27FC236}">
                <a16:creationId xmlns:a16="http://schemas.microsoft.com/office/drawing/2014/main" id="{3150FEBA-50C3-4BE7-BDC7-7A9E5B7715A8}"/>
              </a:ext>
            </a:extLst>
          </p:cNvPr>
          <p:cNvPicPr>
            <a:picLocks noChangeAspect="1"/>
          </p:cNvPicPr>
          <p:nvPr/>
        </p:nvPicPr>
        <p:blipFill>
          <a:blip r:embed="rId5"/>
          <a:stretch>
            <a:fillRect/>
          </a:stretch>
        </p:blipFill>
        <p:spPr>
          <a:xfrm>
            <a:off x="1012825" y="5220261"/>
            <a:ext cx="4333875" cy="352425"/>
          </a:xfrm>
          <a:prstGeom prst="rect">
            <a:avLst/>
          </a:prstGeom>
        </p:spPr>
      </p:pic>
      <p:pic>
        <p:nvPicPr>
          <p:cNvPr id="15" name="Picture 14">
            <a:extLst>
              <a:ext uri="{FF2B5EF4-FFF2-40B4-BE49-F238E27FC236}">
                <a16:creationId xmlns:a16="http://schemas.microsoft.com/office/drawing/2014/main" id="{79B3D0E7-8010-49E2-953C-1B95997401E2}"/>
              </a:ext>
            </a:extLst>
          </p:cNvPr>
          <p:cNvPicPr>
            <a:picLocks noChangeAspect="1"/>
          </p:cNvPicPr>
          <p:nvPr/>
        </p:nvPicPr>
        <p:blipFill>
          <a:blip r:embed="rId6"/>
          <a:stretch>
            <a:fillRect/>
          </a:stretch>
        </p:blipFill>
        <p:spPr>
          <a:xfrm>
            <a:off x="1012825" y="5705756"/>
            <a:ext cx="1590675" cy="381000"/>
          </a:xfrm>
          <a:prstGeom prst="rect">
            <a:avLst/>
          </a:prstGeom>
        </p:spPr>
      </p:pic>
    </p:spTree>
    <p:extLst>
      <p:ext uri="{BB962C8B-B14F-4D97-AF65-F5344CB8AC3E}">
        <p14:creationId xmlns:p14="http://schemas.microsoft.com/office/powerpoint/2010/main" val="166491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99996" y="357406"/>
            <a:ext cx="11313458" cy="873388"/>
          </a:xfrm>
        </p:spPr>
        <p:txBody>
          <a:bodyPr/>
          <a:lstStyle/>
          <a:p>
            <a:r>
              <a:rPr lang="en-AU" sz="3200" dirty="0"/>
              <a:t>Round 2 offer example</a:t>
            </a:r>
          </a:p>
        </p:txBody>
      </p:sp>
      <p:sp>
        <p:nvSpPr>
          <p:cNvPr id="6" name="TextBox 5"/>
          <p:cNvSpPr txBox="1"/>
          <p:nvPr/>
        </p:nvSpPr>
        <p:spPr>
          <a:xfrm>
            <a:off x="1379537" y="996286"/>
            <a:ext cx="10567358" cy="2139047"/>
          </a:xfrm>
          <a:prstGeom prst="rect">
            <a:avLst/>
          </a:prstGeom>
          <a:noFill/>
        </p:spPr>
        <p:txBody>
          <a:bodyPr wrap="square" rtlCol="0">
            <a:spAutoFit/>
          </a:bodyPr>
          <a:lstStyle/>
          <a:p>
            <a:endParaRPr lang="en-AU" sz="1900" dirty="0">
              <a:latin typeface="Arial" panose="020B0604020202020204" pitchFamily="34" charset="0"/>
              <a:cs typeface="Arial" panose="020B0604020202020204" pitchFamily="34" charset="0"/>
            </a:endParaRPr>
          </a:p>
          <a:p>
            <a:r>
              <a:rPr lang="en-US" sz="1900" b="1" dirty="0">
                <a:solidFill>
                  <a:srgbClr val="A40A66"/>
                </a:solidFill>
                <a:latin typeface="Arial" panose="020B0604020202020204" pitchFamily="34" charset="0"/>
                <a:cs typeface="Arial" panose="020B0604020202020204" pitchFamily="34" charset="0"/>
                <a:sym typeface="Wingdings"/>
              </a:rPr>
              <a:t>ACTIVE PREFERENCES</a:t>
            </a:r>
          </a:p>
          <a:p>
            <a:r>
              <a:rPr lang="en-US" sz="1900" dirty="0">
                <a:latin typeface="Arial" panose="020B0604020202020204" pitchFamily="34" charset="0"/>
                <a:cs typeface="Arial" panose="020B0604020202020204" pitchFamily="34" charset="0"/>
                <a:sym typeface="Wingdings"/>
              </a:rPr>
              <a:t>		</a:t>
            </a:r>
          </a:p>
          <a:p>
            <a:pPr marL="457200" indent="-457200">
              <a:buFont typeface="+mj-lt"/>
              <a:buAutoNum type="arabicPeriod"/>
            </a:pPr>
            <a:r>
              <a:rPr lang="en-US" sz="1900" dirty="0" err="1">
                <a:latin typeface="Arial" panose="020B0604020202020204" pitchFamily="34" charset="0"/>
                <a:cs typeface="Arial" panose="020B0604020202020204" pitchFamily="34" charset="0"/>
                <a:sym typeface="Wingdings"/>
              </a:rPr>
              <a:t>Sunnyville</a:t>
            </a:r>
            <a:r>
              <a:rPr lang="en-US" sz="1900" dirty="0">
                <a:latin typeface="Arial" panose="020B0604020202020204" pitchFamily="34" charset="0"/>
                <a:cs typeface="Arial" panose="020B0604020202020204" pitchFamily="34" charset="0"/>
                <a:sym typeface="Wingdings"/>
              </a:rPr>
              <a:t> Senior High School (10 places left after Round 1)</a:t>
            </a:r>
          </a:p>
          <a:p>
            <a:pPr marL="457200" indent="-457200">
              <a:buFont typeface="+mj-lt"/>
              <a:buAutoNum type="arabicPeriod"/>
            </a:pPr>
            <a:r>
              <a:rPr lang="en-US" sz="1900" dirty="0">
                <a:latin typeface="Arial" panose="020B0604020202020204" pitchFamily="34" charset="0"/>
                <a:cs typeface="Arial" panose="020B0604020202020204" pitchFamily="34" charset="0"/>
                <a:sym typeface="Wingdings"/>
              </a:rPr>
              <a:t>Golden SHS (current offer placed on HOLD pending outcome of Round 2)</a:t>
            </a:r>
          </a:p>
          <a:p>
            <a:endParaRPr lang="en-US" sz="1900" dirty="0">
              <a:latin typeface="Arial" panose="020B0604020202020204" pitchFamily="34" charset="0"/>
              <a:cs typeface="Arial" panose="020B0604020202020204" pitchFamily="34" charset="0"/>
              <a:sym typeface="Wingdings"/>
            </a:endParaRPr>
          </a:p>
          <a:p>
            <a:r>
              <a:rPr lang="en-US" sz="1900" dirty="0">
                <a:latin typeface="Arial" panose="020B0604020202020204" pitchFamily="34" charset="0"/>
                <a:cs typeface="Arial" panose="020B0604020202020204" pitchFamily="34" charset="0"/>
                <a:sym typeface="Wingdings"/>
              </a:rPr>
              <a:t>			</a:t>
            </a:r>
            <a:endParaRPr lang="en-AU" sz="1900" dirty="0">
              <a:latin typeface="Arial" panose="020B0604020202020204" pitchFamily="34" charset="0"/>
              <a:cs typeface="Arial" panose="020B0604020202020204" pitchFamily="34" charset="0"/>
            </a:endParaRPr>
          </a:p>
        </p:txBody>
      </p:sp>
      <p:cxnSp>
        <p:nvCxnSpPr>
          <p:cNvPr id="7" name="Straight Connector 6"/>
          <p:cNvCxnSpPr/>
          <p:nvPr/>
        </p:nvCxnSpPr>
        <p:spPr>
          <a:xfrm>
            <a:off x="5346628" y="3844272"/>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49016" y="5861413"/>
            <a:ext cx="595223" cy="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84085" y="6026035"/>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5799356" y="4895581"/>
            <a:ext cx="2706283" cy="400110"/>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10 places available</a:t>
            </a:r>
          </a:p>
        </p:txBody>
      </p:sp>
      <p:sp>
        <p:nvSpPr>
          <p:cNvPr id="20" name="TextBox 19"/>
          <p:cNvSpPr txBox="1"/>
          <p:nvPr/>
        </p:nvSpPr>
        <p:spPr>
          <a:xfrm>
            <a:off x="2928059" y="4941748"/>
            <a:ext cx="1644582" cy="1015663"/>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Preference</a:t>
            </a:r>
            <a:r>
              <a:rPr lang="en-AU" sz="1400"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1</a:t>
            </a:r>
          </a:p>
          <a:p>
            <a:r>
              <a:rPr lang="en-AU" sz="2000" dirty="0">
                <a:latin typeface="Arial" panose="020B0604020202020204" pitchFamily="34" charset="0"/>
                <a:cs typeface="Arial" panose="020B0604020202020204" pitchFamily="34" charset="0"/>
              </a:rPr>
              <a:t>positioned 12th</a:t>
            </a:r>
          </a:p>
        </p:txBody>
      </p:sp>
      <p:sp>
        <p:nvSpPr>
          <p:cNvPr id="23" name="TextBox 22"/>
          <p:cNvSpPr txBox="1"/>
          <p:nvPr/>
        </p:nvSpPr>
        <p:spPr>
          <a:xfrm>
            <a:off x="9824796" y="4434455"/>
            <a:ext cx="2122099" cy="1015663"/>
          </a:xfrm>
          <a:prstGeom prst="rect">
            <a:avLst/>
          </a:prstGeom>
          <a:noFill/>
        </p:spPr>
        <p:txBody>
          <a:bodyPr wrap="square" rtlCol="0">
            <a:spAutoFit/>
          </a:bodyPr>
          <a:lstStyle/>
          <a:p>
            <a:pPr algn="ctr"/>
            <a:r>
              <a:rPr lang="en-AU" sz="2000" b="1" dirty="0">
                <a:solidFill>
                  <a:srgbClr val="A40A66"/>
                </a:solidFill>
                <a:latin typeface="Arial" panose="020B0604020202020204" pitchFamily="34" charset="0"/>
                <a:cs typeface="Arial" panose="020B0604020202020204" pitchFamily="34" charset="0"/>
              </a:rPr>
              <a:t>OUTCOME</a:t>
            </a:r>
          </a:p>
          <a:p>
            <a:pPr algn="ctr"/>
            <a:r>
              <a:rPr lang="en-AU" sz="2000" dirty="0">
                <a:latin typeface="Arial" panose="020B0604020202020204" pitchFamily="34" charset="0"/>
                <a:cs typeface="Arial" panose="020B0604020202020204" pitchFamily="34" charset="0"/>
              </a:rPr>
              <a:t>Repeat Offer for </a:t>
            </a:r>
          </a:p>
          <a:p>
            <a:pPr algn="ctr"/>
            <a:r>
              <a:rPr lang="en-AU" sz="2000" dirty="0">
                <a:latin typeface="Arial" panose="020B0604020202020204" pitchFamily="34" charset="0"/>
                <a:cs typeface="Arial" panose="020B0604020202020204" pitchFamily="34" charset="0"/>
              </a:rPr>
              <a:t>Golden SHS</a:t>
            </a:r>
          </a:p>
        </p:txBody>
      </p:sp>
      <p:sp>
        <p:nvSpPr>
          <p:cNvPr id="24" name="TextBox 23"/>
          <p:cNvSpPr txBox="1"/>
          <p:nvPr/>
        </p:nvSpPr>
        <p:spPr>
          <a:xfrm>
            <a:off x="2847008" y="2773961"/>
            <a:ext cx="6219433" cy="584775"/>
          </a:xfrm>
          <a:prstGeom prst="rect">
            <a:avLst/>
          </a:prstGeom>
          <a:noFill/>
        </p:spPr>
        <p:txBody>
          <a:bodyPr wrap="square" rtlCol="0">
            <a:spAutoFit/>
          </a:bodyPr>
          <a:lstStyle/>
          <a:p>
            <a:pPr algn="ctr"/>
            <a:r>
              <a:rPr lang="en-AU" sz="3200" b="1" dirty="0" err="1">
                <a:solidFill>
                  <a:srgbClr val="A40A66"/>
                </a:solidFill>
                <a:latin typeface="Arial" panose="020B0604020202020204" pitchFamily="34" charset="0"/>
                <a:cs typeface="Arial" panose="020B0604020202020204" pitchFamily="34" charset="0"/>
              </a:rPr>
              <a:t>Sunnyville</a:t>
            </a:r>
            <a:r>
              <a:rPr lang="en-AU" sz="3200" b="1" dirty="0">
                <a:solidFill>
                  <a:srgbClr val="A40A66"/>
                </a:solidFill>
                <a:latin typeface="Arial" panose="020B0604020202020204" pitchFamily="34" charset="0"/>
                <a:cs typeface="Arial" panose="020B0604020202020204" pitchFamily="34" charset="0"/>
              </a:rPr>
              <a:t> Senior High School</a:t>
            </a:r>
          </a:p>
        </p:txBody>
      </p:sp>
    </p:spTree>
    <p:extLst>
      <p:ext uri="{BB962C8B-B14F-4D97-AF65-F5344CB8AC3E}">
        <p14:creationId xmlns:p14="http://schemas.microsoft.com/office/powerpoint/2010/main" val="6756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TextBox 10"/>
          <p:cNvSpPr txBox="1"/>
          <p:nvPr/>
        </p:nvSpPr>
        <p:spPr>
          <a:xfrm>
            <a:off x="7793170" y="4595930"/>
            <a:ext cx="3419979" cy="707886"/>
          </a:xfrm>
          <a:prstGeom prst="rect">
            <a:avLst/>
          </a:prstGeom>
          <a:noFill/>
        </p:spPr>
        <p:txBody>
          <a:bodyPr wrap="square" rtlCol="0">
            <a:spAutoFit/>
          </a:bodyPr>
          <a:lstStyle/>
          <a:p>
            <a:r>
              <a:rPr lang="en-AU" sz="2000" b="1" dirty="0">
                <a:solidFill>
                  <a:srgbClr val="A40A66"/>
                </a:solidFill>
                <a:latin typeface="Arial" panose="020B0604020202020204" pitchFamily="34" charset="0"/>
                <a:cs typeface="Arial" panose="020B0604020202020204" pitchFamily="34" charset="0"/>
              </a:rPr>
              <a:t>Round 2 offers cannot be put on HOLD</a:t>
            </a:r>
          </a:p>
        </p:txBody>
      </p:sp>
      <p:sp>
        <p:nvSpPr>
          <p:cNvPr id="13" name="Title 9"/>
          <p:cNvSpPr txBox="1">
            <a:spLocks/>
          </p:cNvSpPr>
          <p:nvPr/>
        </p:nvSpPr>
        <p:spPr>
          <a:xfrm>
            <a:off x="453504" y="333603"/>
            <a:ext cx="1131345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Round 2 Offer of Placement</a:t>
            </a:r>
          </a:p>
        </p:txBody>
      </p:sp>
      <p:pic>
        <p:nvPicPr>
          <p:cNvPr id="4" name="Picture 3">
            <a:extLst>
              <a:ext uri="{FF2B5EF4-FFF2-40B4-BE49-F238E27FC236}">
                <a16:creationId xmlns:a16="http://schemas.microsoft.com/office/drawing/2014/main" id="{151EDD8B-2105-4C94-972C-98F844B7362C}"/>
              </a:ext>
            </a:extLst>
          </p:cNvPr>
          <p:cNvPicPr>
            <a:picLocks noChangeAspect="1"/>
          </p:cNvPicPr>
          <p:nvPr/>
        </p:nvPicPr>
        <p:blipFill>
          <a:blip r:embed="rId2"/>
          <a:stretch>
            <a:fillRect/>
          </a:stretch>
        </p:blipFill>
        <p:spPr>
          <a:xfrm>
            <a:off x="560295" y="1231865"/>
            <a:ext cx="6553200" cy="2990850"/>
          </a:xfrm>
          <a:prstGeom prst="rect">
            <a:avLst/>
          </a:prstGeom>
        </p:spPr>
      </p:pic>
      <p:pic>
        <p:nvPicPr>
          <p:cNvPr id="6" name="Picture 5">
            <a:extLst>
              <a:ext uri="{FF2B5EF4-FFF2-40B4-BE49-F238E27FC236}">
                <a16:creationId xmlns:a16="http://schemas.microsoft.com/office/drawing/2014/main" id="{D3FAFFCF-E6CA-4A1D-BBA2-56D9037CC233}"/>
              </a:ext>
            </a:extLst>
          </p:cNvPr>
          <p:cNvPicPr>
            <a:picLocks noChangeAspect="1"/>
          </p:cNvPicPr>
          <p:nvPr/>
        </p:nvPicPr>
        <p:blipFill>
          <a:blip r:embed="rId3"/>
          <a:stretch>
            <a:fillRect/>
          </a:stretch>
        </p:blipFill>
        <p:spPr>
          <a:xfrm>
            <a:off x="733425" y="4176830"/>
            <a:ext cx="5362575" cy="419100"/>
          </a:xfrm>
          <a:prstGeom prst="rect">
            <a:avLst/>
          </a:prstGeom>
        </p:spPr>
      </p:pic>
      <p:pic>
        <p:nvPicPr>
          <p:cNvPr id="8" name="Picture 7">
            <a:extLst>
              <a:ext uri="{FF2B5EF4-FFF2-40B4-BE49-F238E27FC236}">
                <a16:creationId xmlns:a16="http://schemas.microsoft.com/office/drawing/2014/main" id="{23B11B3B-F157-4BD8-B1B6-1E3A475C5976}"/>
              </a:ext>
            </a:extLst>
          </p:cNvPr>
          <p:cNvPicPr>
            <a:picLocks noChangeAspect="1"/>
          </p:cNvPicPr>
          <p:nvPr/>
        </p:nvPicPr>
        <p:blipFill>
          <a:blip r:embed="rId4"/>
          <a:stretch>
            <a:fillRect/>
          </a:stretch>
        </p:blipFill>
        <p:spPr>
          <a:xfrm>
            <a:off x="670672" y="4727361"/>
            <a:ext cx="5400675" cy="333375"/>
          </a:xfrm>
          <a:prstGeom prst="rect">
            <a:avLst/>
          </a:prstGeom>
        </p:spPr>
      </p:pic>
      <p:pic>
        <p:nvPicPr>
          <p:cNvPr id="10" name="Picture 9">
            <a:extLst>
              <a:ext uri="{FF2B5EF4-FFF2-40B4-BE49-F238E27FC236}">
                <a16:creationId xmlns:a16="http://schemas.microsoft.com/office/drawing/2014/main" id="{85396ED2-AD2B-4A95-84AC-0FBC87BE8E15}"/>
              </a:ext>
            </a:extLst>
          </p:cNvPr>
          <p:cNvPicPr>
            <a:picLocks noChangeAspect="1"/>
          </p:cNvPicPr>
          <p:nvPr/>
        </p:nvPicPr>
        <p:blipFill>
          <a:blip r:embed="rId5"/>
          <a:stretch>
            <a:fillRect/>
          </a:stretch>
        </p:blipFill>
        <p:spPr>
          <a:xfrm>
            <a:off x="733425" y="5182612"/>
            <a:ext cx="4457700" cy="390525"/>
          </a:xfrm>
          <a:prstGeom prst="rect">
            <a:avLst/>
          </a:prstGeom>
        </p:spPr>
      </p:pic>
      <p:pic>
        <p:nvPicPr>
          <p:cNvPr id="14" name="Picture 13">
            <a:extLst>
              <a:ext uri="{FF2B5EF4-FFF2-40B4-BE49-F238E27FC236}">
                <a16:creationId xmlns:a16="http://schemas.microsoft.com/office/drawing/2014/main" id="{582BCFCD-7723-437B-802E-36684B89FB58}"/>
              </a:ext>
            </a:extLst>
          </p:cNvPr>
          <p:cNvPicPr>
            <a:picLocks noChangeAspect="1"/>
          </p:cNvPicPr>
          <p:nvPr/>
        </p:nvPicPr>
        <p:blipFill>
          <a:blip r:embed="rId6"/>
          <a:stretch>
            <a:fillRect/>
          </a:stretch>
        </p:blipFill>
        <p:spPr>
          <a:xfrm>
            <a:off x="670672" y="5695013"/>
            <a:ext cx="1276350" cy="333375"/>
          </a:xfrm>
          <a:prstGeom prst="rect">
            <a:avLst/>
          </a:prstGeom>
        </p:spPr>
      </p:pic>
    </p:spTree>
    <p:extLst>
      <p:ext uri="{BB962C8B-B14F-4D97-AF65-F5344CB8AC3E}">
        <p14:creationId xmlns:p14="http://schemas.microsoft.com/office/powerpoint/2010/main" val="4984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Academic programs</a:t>
            </a:r>
          </a:p>
        </p:txBody>
      </p:sp>
      <p:sp>
        <p:nvSpPr>
          <p:cNvPr id="6" name="TextBox 5"/>
          <p:cNvSpPr txBox="1"/>
          <p:nvPr/>
        </p:nvSpPr>
        <p:spPr>
          <a:xfrm>
            <a:off x="1819838" y="1469660"/>
            <a:ext cx="7530660" cy="3323987"/>
          </a:xfrm>
          <a:prstGeom prst="rect">
            <a:avLst/>
          </a:prstGeom>
          <a:noFill/>
        </p:spPr>
        <p:txBody>
          <a:bodyPr wrap="square" rtlCol="0">
            <a:spAutoFit/>
          </a:bodyPr>
          <a:lstStyle/>
          <a:p>
            <a:endParaRPr lang="en-AU" sz="3200" b="1" dirty="0"/>
          </a:p>
          <a:p>
            <a:pPr marL="514350" indent="-514350">
              <a:buFont typeface="+mj-lt"/>
              <a:buAutoNum type="arabicPeriod"/>
            </a:pPr>
            <a:r>
              <a:rPr lang="en-AU" sz="3200" b="1" dirty="0"/>
              <a:t>Fully selective school</a:t>
            </a:r>
          </a:p>
          <a:p>
            <a:pPr marL="342900" indent="-342900">
              <a:buFont typeface="+mj-lt"/>
              <a:buAutoNum type="arabicPeriod"/>
            </a:pPr>
            <a:endParaRPr lang="en-AU" sz="3200" b="1" dirty="0"/>
          </a:p>
          <a:p>
            <a:pPr marL="342900" indent="-342900">
              <a:buFont typeface="+mj-lt"/>
              <a:buAutoNum type="arabicPeriod"/>
            </a:pPr>
            <a:r>
              <a:rPr lang="en-AU" sz="3200" b="1" dirty="0"/>
              <a:t> Partially selective schools</a:t>
            </a:r>
          </a:p>
          <a:p>
            <a:pPr marL="342900" indent="-342900">
              <a:buFont typeface="+mj-lt"/>
              <a:buAutoNum type="arabicPeriod"/>
            </a:pPr>
            <a:endParaRPr lang="en-AU" sz="3200" b="1" dirty="0"/>
          </a:p>
          <a:p>
            <a:pPr marL="342900" indent="-342900">
              <a:buFont typeface="+mj-lt"/>
              <a:buAutoNum type="arabicPeriod"/>
            </a:pPr>
            <a:r>
              <a:rPr lang="en-AU" sz="3200" b="1" dirty="0"/>
              <a:t> Regional online program</a:t>
            </a:r>
          </a:p>
          <a:p>
            <a:pPr>
              <a:spcAft>
                <a:spcPts val="1200"/>
              </a:spcAft>
            </a:pPr>
            <a:endParaRPr lang="en-AU" dirty="0"/>
          </a:p>
        </p:txBody>
      </p:sp>
    </p:spTree>
    <p:extLst>
      <p:ext uri="{BB962C8B-B14F-4D97-AF65-F5344CB8AC3E}">
        <p14:creationId xmlns:p14="http://schemas.microsoft.com/office/powerpoint/2010/main" val="41737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453504" y="333603"/>
            <a:ext cx="1131345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Reserve lists and Reserve offers</a:t>
            </a:r>
          </a:p>
        </p:txBody>
      </p:sp>
      <p:sp>
        <p:nvSpPr>
          <p:cNvPr id="7" name="TextBox 6"/>
          <p:cNvSpPr txBox="1"/>
          <p:nvPr/>
        </p:nvSpPr>
        <p:spPr>
          <a:xfrm>
            <a:off x="680754" y="1339672"/>
            <a:ext cx="9062336" cy="3477875"/>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Children who do not receive an offer of placement will be automatically placed on the Reserve List if they meet the eligibility criteria for their preferences</a:t>
            </a:r>
          </a:p>
          <a:p>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Academic program reserve list eligibility will vary</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All Reserve List offers will be made by email</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Parents will have up to 48 hours to accept or decline</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Reserve List will close on 1 December 2023.</a:t>
            </a:r>
          </a:p>
        </p:txBody>
      </p:sp>
    </p:spTree>
    <p:extLst>
      <p:ext uri="{BB962C8B-B14F-4D97-AF65-F5344CB8AC3E}">
        <p14:creationId xmlns:p14="http://schemas.microsoft.com/office/powerpoint/2010/main" val="26399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453504" y="333603"/>
            <a:ext cx="1131345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Key dates to remember</a:t>
            </a:r>
          </a:p>
        </p:txBody>
      </p:sp>
      <p:sp>
        <p:nvSpPr>
          <p:cNvPr id="7" name="TextBox 6"/>
          <p:cNvSpPr txBox="1"/>
          <p:nvPr/>
        </p:nvSpPr>
        <p:spPr>
          <a:xfrm>
            <a:off x="652288" y="982320"/>
            <a:ext cx="10331022" cy="5632311"/>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Applications close </a:t>
            </a:r>
            <a:r>
              <a:rPr lang="en-AU" dirty="0">
                <a:solidFill>
                  <a:srgbClr val="FF0000"/>
                </a:solidFill>
                <a:latin typeface="Arial" panose="020B0604020202020204" pitchFamily="34" charset="0"/>
                <a:cs typeface="Arial" panose="020B0604020202020204" pitchFamily="34" charset="0"/>
              </a:rPr>
              <a:t>11.59pm Sunday, 12 February 2023</a:t>
            </a:r>
          </a:p>
          <a:p>
            <a:pPr marL="285750" indent="-285750">
              <a:buFont typeface="Arial" panose="020B0604020202020204" pitchFamily="34" charset="0"/>
              <a:buChar char="•"/>
            </a:pPr>
            <a:endParaRPr lang="en-AU"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Deadline for Adjusted Testing Conditions and ASET exemption requests </a:t>
            </a:r>
            <a:r>
              <a:rPr lang="en-AU" dirty="0">
                <a:solidFill>
                  <a:srgbClr val="FF0000"/>
                </a:solidFill>
                <a:latin typeface="Arial" panose="020B0604020202020204" pitchFamily="34" charset="0"/>
                <a:cs typeface="Arial" panose="020B0604020202020204" pitchFamily="34" charset="0"/>
              </a:rPr>
              <a:t>Wednesday, 22 February 2023</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 Metro, Bunbury and Albany </a:t>
            </a:r>
            <a:r>
              <a:rPr lang="en-AU" i="1" dirty="0">
                <a:latin typeface="Arial" panose="020B0604020202020204" pitchFamily="34" charset="0"/>
                <a:cs typeface="Arial" panose="020B0604020202020204" pitchFamily="34" charset="0"/>
              </a:rPr>
              <a:t>standard</a:t>
            </a:r>
            <a:r>
              <a:rPr lang="en-AU" dirty="0">
                <a:latin typeface="Arial" panose="020B0604020202020204" pitchFamily="34" charset="0"/>
                <a:cs typeface="Arial" panose="020B0604020202020204" pitchFamily="34" charset="0"/>
              </a:rPr>
              <a:t> testing of Year 6 students will occur on </a:t>
            </a:r>
          </a:p>
          <a:p>
            <a:r>
              <a:rPr lang="en-AU" dirty="0">
                <a:latin typeface="Arial" panose="020B0604020202020204" pitchFamily="34" charset="0"/>
                <a:cs typeface="Arial" panose="020B0604020202020204" pitchFamily="34" charset="0"/>
              </a:rPr>
              <a:t>     </a:t>
            </a:r>
            <a:r>
              <a:rPr lang="en-AU" dirty="0">
                <a:highlight>
                  <a:srgbClr val="FFFF00"/>
                </a:highlight>
                <a:latin typeface="Arial" panose="020B0604020202020204" pitchFamily="34" charset="0"/>
                <a:cs typeface="Arial" panose="020B0604020202020204" pitchFamily="34" charset="0"/>
              </a:rPr>
              <a:t>Saturday, 11 March.</a:t>
            </a:r>
          </a:p>
          <a:p>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 Metro, Bunbury and Albany </a:t>
            </a:r>
            <a:r>
              <a:rPr lang="en-AU" i="1" dirty="0">
                <a:latin typeface="Arial" panose="020B0604020202020204" pitchFamily="34" charset="0"/>
                <a:cs typeface="Arial" panose="020B0604020202020204" pitchFamily="34" charset="0"/>
              </a:rPr>
              <a:t>standard</a:t>
            </a:r>
            <a:r>
              <a:rPr lang="en-AU" dirty="0">
                <a:latin typeface="Arial" panose="020B0604020202020204" pitchFamily="34" charset="0"/>
                <a:cs typeface="Arial" panose="020B0604020202020204" pitchFamily="34" charset="0"/>
              </a:rPr>
              <a:t> testing of Year 8, 9 and 10 students will occur on </a:t>
            </a:r>
          </a:p>
          <a:p>
            <a:r>
              <a:rPr lang="en-AU" dirty="0">
                <a:latin typeface="Arial" panose="020B0604020202020204" pitchFamily="34" charset="0"/>
                <a:cs typeface="Arial" panose="020B0604020202020204" pitchFamily="34" charset="0"/>
              </a:rPr>
              <a:t>     </a:t>
            </a:r>
            <a:r>
              <a:rPr lang="en-AU" dirty="0">
                <a:highlight>
                  <a:srgbClr val="00FFFF"/>
                </a:highlight>
                <a:latin typeface="Arial" panose="020B0604020202020204" pitchFamily="34" charset="0"/>
                <a:cs typeface="Arial" panose="020B0604020202020204" pitchFamily="34" charset="0"/>
              </a:rPr>
              <a:t>Sunday, 12 March.</a:t>
            </a:r>
          </a:p>
          <a:p>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 Arts testing occurs throughout Term 1</a:t>
            </a:r>
          </a:p>
          <a:p>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Arts and Languages interviews will occur in Term 2</a:t>
            </a: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ASET Performance reports emailed late May</a:t>
            </a: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Offers will start in early June</a:t>
            </a: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Unsuccessful notifications will be sent by email in August</a:t>
            </a:r>
          </a:p>
        </p:txBody>
      </p:sp>
    </p:spTree>
    <p:extLst>
      <p:ext uri="{BB962C8B-B14F-4D97-AF65-F5344CB8AC3E}">
        <p14:creationId xmlns:p14="http://schemas.microsoft.com/office/powerpoint/2010/main" val="13824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4912"/>
            <a:ext cx="12192000" cy="4062651"/>
          </a:xfrm>
          <a:prstGeom prst="rect">
            <a:avLst/>
          </a:prstGeom>
          <a:noFill/>
        </p:spPr>
        <p:txBody>
          <a:bodyPr wrap="square" rtlCol="0">
            <a:spAutoFit/>
          </a:bodyPr>
          <a:lstStyle/>
          <a:p>
            <a:pPr algn="ctr"/>
            <a:r>
              <a:rPr lang="en-US" sz="3500" b="1" dirty="0">
                <a:latin typeface="Arial" panose="020B0604020202020204" pitchFamily="34" charset="0"/>
                <a:cs typeface="Arial" panose="020B0604020202020204" pitchFamily="34" charset="0"/>
              </a:rPr>
              <a:t>Where to go to apply:</a:t>
            </a:r>
          </a:p>
          <a:p>
            <a:pPr algn="ctr"/>
            <a:r>
              <a:rPr lang="en-US" sz="3500" dirty="0">
                <a:latin typeface="Arial" panose="020B0604020202020204" pitchFamily="34" charset="0"/>
                <a:cs typeface="Arial" panose="020B0604020202020204" pitchFamily="34" charset="0"/>
                <a:hlinkClick r:id="rId2"/>
              </a:rPr>
              <a:t>www.education.wa.edu.au/giftedandtalented</a:t>
            </a:r>
            <a:r>
              <a:rPr lang="en-US" sz="3500" b="1" u="sng" dirty="0">
                <a:latin typeface="Arial" panose="020B0604020202020204" pitchFamily="34" charset="0"/>
                <a:cs typeface="Arial" panose="020B0604020202020204" pitchFamily="34" charset="0"/>
              </a:rPr>
              <a:t> </a:t>
            </a:r>
          </a:p>
          <a:p>
            <a:pPr algn="ctr"/>
            <a:endParaRPr lang="en-US" sz="2800" dirty="0">
              <a:latin typeface="Arial" panose="020B0604020202020204" pitchFamily="34" charset="0"/>
              <a:cs typeface="Arial" panose="020B0604020202020204" pitchFamily="34" charset="0"/>
            </a:endParaRPr>
          </a:p>
          <a:p>
            <a:pPr algn="ctr"/>
            <a:r>
              <a:rPr lang="en-US" sz="3000" dirty="0">
                <a:latin typeface="Arial" panose="020B0604020202020204" pitchFamily="34" charset="0"/>
                <a:cs typeface="Arial" panose="020B0604020202020204" pitchFamily="34" charset="0"/>
              </a:rPr>
              <a:t>For all enquiries or to request a change to your child’s application:</a:t>
            </a:r>
          </a:p>
          <a:p>
            <a:pPr algn="ctr"/>
            <a:endParaRPr lang="en-US" sz="2800" dirty="0">
              <a:latin typeface="Arial" panose="020B0604020202020204" pitchFamily="34" charset="0"/>
              <a:cs typeface="Arial" panose="020B0604020202020204" pitchFamily="34" charset="0"/>
            </a:endParaRPr>
          </a:p>
          <a:p>
            <a:pPr algn="ctr"/>
            <a:r>
              <a:rPr lang="en-US" sz="3400" b="1" dirty="0">
                <a:latin typeface="Arial" panose="020B0604020202020204" pitchFamily="34" charset="0"/>
                <a:cs typeface="Arial" panose="020B0604020202020204" pitchFamily="34" charset="0"/>
              </a:rPr>
              <a:t>Email: </a:t>
            </a:r>
            <a:r>
              <a:rPr lang="en-US" sz="3400" b="1" dirty="0">
                <a:solidFill>
                  <a:srgbClr val="1770AD"/>
                </a:solidFill>
                <a:latin typeface="Arial" panose="020B0604020202020204" pitchFamily="34" charset="0"/>
                <a:cs typeface="Arial" panose="020B0604020202020204" pitchFamily="34" charset="0"/>
              </a:rPr>
              <a:t>gtsu@education.wa.edu.au</a:t>
            </a:r>
            <a:r>
              <a:rPr lang="en-US" sz="3400" dirty="0">
                <a:latin typeface="Arial" panose="020B0604020202020204" pitchFamily="34" charset="0"/>
                <a:cs typeface="Arial" panose="020B0604020202020204" pitchFamily="34" charset="0"/>
              </a:rPr>
              <a:t> </a:t>
            </a:r>
          </a:p>
          <a:p>
            <a:pPr algn="ctr"/>
            <a:r>
              <a:rPr lang="en-US" sz="3400" dirty="0">
                <a:latin typeface="Arial" panose="020B0604020202020204" pitchFamily="34" charset="0"/>
                <a:cs typeface="Arial" panose="020B0604020202020204" pitchFamily="34" charset="0"/>
              </a:rPr>
              <a:t>or </a:t>
            </a:r>
          </a:p>
          <a:p>
            <a:pPr algn="ctr"/>
            <a:r>
              <a:rPr lang="en-US" sz="3400" b="1" dirty="0">
                <a:latin typeface="Arial" panose="020B0604020202020204" pitchFamily="34" charset="0"/>
                <a:cs typeface="Arial" panose="020B0604020202020204" pitchFamily="34" charset="0"/>
              </a:rPr>
              <a:t>Phone: </a:t>
            </a:r>
            <a:r>
              <a:rPr lang="en-US" sz="3400" b="1" dirty="0">
                <a:solidFill>
                  <a:srgbClr val="1770AD"/>
                </a:solidFill>
                <a:latin typeface="Arial" panose="020B0604020202020204" pitchFamily="34" charset="0"/>
                <a:cs typeface="Arial" panose="020B0604020202020204" pitchFamily="34" charset="0"/>
              </a:rPr>
              <a:t>9264 4307</a:t>
            </a:r>
          </a:p>
        </p:txBody>
      </p:sp>
      <p:sp>
        <p:nvSpPr>
          <p:cNvPr id="2" name="Rectangle 1"/>
          <p:cNvSpPr/>
          <p:nvPr/>
        </p:nvSpPr>
        <p:spPr>
          <a:xfrm>
            <a:off x="0" y="5493550"/>
            <a:ext cx="12192000" cy="769441"/>
          </a:xfrm>
          <a:prstGeom prst="rect">
            <a:avLst/>
          </a:prstGeom>
        </p:spPr>
        <p:txBody>
          <a:bodyPr wrap="square">
            <a:spAutoFit/>
          </a:bodyPr>
          <a:lstStyle/>
          <a:p>
            <a:pPr algn="ctr"/>
            <a:r>
              <a:rPr lang="en-AU" sz="4400" dirty="0">
                <a:solidFill>
                  <a:srgbClr val="A40A66"/>
                </a:solidFill>
                <a:latin typeface="Arial Black" panose="020B0A04020102020204" pitchFamily="34" charset="0"/>
              </a:rPr>
              <a:t>APPLICATIONS NOW OPEN ONLINE</a:t>
            </a:r>
            <a:endParaRPr lang="en-AU" sz="4400" dirty="0">
              <a:solidFill>
                <a:srgbClr val="A40A66"/>
              </a:solidFill>
            </a:endParaRPr>
          </a:p>
        </p:txBody>
      </p:sp>
    </p:spTree>
    <p:extLst>
      <p:ext uri="{BB962C8B-B14F-4D97-AF65-F5344CB8AC3E}">
        <p14:creationId xmlns:p14="http://schemas.microsoft.com/office/powerpoint/2010/main" val="141085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Academic programs – fully selective school</a:t>
            </a:r>
          </a:p>
        </p:txBody>
      </p:sp>
      <p:sp>
        <p:nvSpPr>
          <p:cNvPr id="6" name="TextBox 5"/>
          <p:cNvSpPr txBox="1"/>
          <p:nvPr/>
        </p:nvSpPr>
        <p:spPr>
          <a:xfrm>
            <a:off x="1371602" y="1702743"/>
            <a:ext cx="7530660" cy="3046988"/>
          </a:xfrm>
          <a:prstGeom prst="rect">
            <a:avLst/>
          </a:prstGeom>
          <a:noFill/>
        </p:spPr>
        <p:txBody>
          <a:bodyPr wrap="square" rtlCol="0">
            <a:spAutoFit/>
          </a:bodyPr>
          <a:lstStyle/>
          <a:p>
            <a:pPr>
              <a:spcAft>
                <a:spcPts val="600"/>
              </a:spcAft>
            </a:pPr>
            <a:r>
              <a:rPr lang="en-AU" b="1" dirty="0"/>
              <a:t>Perth Modern School</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Up to 225 places at the start of Year 7 for selected students only</a:t>
            </a:r>
          </a:p>
          <a:p>
            <a:pPr marL="742950" lvl="1" indent="-285750">
              <a:lnSpc>
                <a:spcPct val="120000"/>
              </a:lnSpc>
              <a:spcAft>
                <a:spcPts val="600"/>
              </a:spcAft>
              <a:buFont typeface="Arial" panose="020B0604020202020204" pitchFamily="34" charset="0"/>
              <a:buChar char="•"/>
            </a:pPr>
            <a:r>
              <a:rPr lang="en-AU" sz="1800" b="0" dirty="0"/>
              <a:t>No local catchment intake </a:t>
            </a:r>
          </a:p>
          <a:p>
            <a:pPr marL="742950" lvl="1" indent="-285750">
              <a:lnSpc>
                <a:spcPct val="120000"/>
              </a:lnSpc>
              <a:spcBef>
                <a:spcPts val="0"/>
              </a:spcBef>
              <a:spcAft>
                <a:spcPts val="600"/>
              </a:spcAft>
              <a:buFont typeface="Arial" panose="020B0604020202020204" pitchFamily="34" charset="0"/>
              <a:buChar char="•"/>
            </a:pPr>
            <a:r>
              <a:rPr lang="en-AU" sz="1800" b="0" dirty="0"/>
              <a:t>Testing for vacancies in Year 9</a:t>
            </a:r>
          </a:p>
          <a:p>
            <a:pPr marL="742950" lvl="1" indent="-285750">
              <a:lnSpc>
                <a:spcPct val="120000"/>
              </a:lnSpc>
              <a:spcBef>
                <a:spcPts val="0"/>
              </a:spcBef>
              <a:spcAft>
                <a:spcPts val="600"/>
              </a:spcAft>
              <a:buFont typeface="Arial" panose="020B0604020202020204" pitchFamily="34" charset="0"/>
              <a:buChar char="•"/>
            </a:pPr>
            <a:r>
              <a:rPr lang="en-AU" dirty="0"/>
              <a:t>Up to 25 additional places made available for Year 10 and 11 entry</a:t>
            </a:r>
          </a:p>
          <a:p>
            <a:pPr marL="742950" lvl="1" indent="-285750">
              <a:lnSpc>
                <a:spcPct val="120000"/>
              </a:lnSpc>
              <a:spcBef>
                <a:spcPts val="0"/>
              </a:spcBef>
              <a:spcAft>
                <a:spcPts val="600"/>
              </a:spcAft>
              <a:buFont typeface="Arial" panose="020B0604020202020204" pitchFamily="34" charset="0"/>
              <a:buChar char="•"/>
            </a:pPr>
            <a:r>
              <a:rPr lang="en-AU" sz="1800" b="0" dirty="0"/>
              <a:t>Boar</a:t>
            </a:r>
            <a:r>
              <a:rPr lang="en-AU" dirty="0"/>
              <a:t>ding available at City Beach Residential College</a:t>
            </a:r>
            <a:endParaRPr lang="en-AU" sz="1800" b="0" dirty="0"/>
          </a:p>
          <a:p>
            <a:pPr marL="285750" indent="-285750">
              <a:buFont typeface="Arial" panose="020B0604020202020204" pitchFamily="34" charset="0"/>
              <a:buChar char="•"/>
            </a:pPr>
            <a:endParaRPr lang="en-AU" b="1" dirty="0"/>
          </a:p>
          <a:p>
            <a:pPr>
              <a:spcAft>
                <a:spcPts val="1200"/>
              </a:spcAft>
            </a:pPr>
            <a:endParaRPr lang="en-AU" dirty="0"/>
          </a:p>
        </p:txBody>
      </p:sp>
    </p:spTree>
    <p:extLst>
      <p:ext uri="{BB962C8B-B14F-4D97-AF65-F5344CB8AC3E}">
        <p14:creationId xmlns:p14="http://schemas.microsoft.com/office/powerpoint/2010/main" val="178718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Academic programs – partially selective schools</a:t>
            </a:r>
          </a:p>
        </p:txBody>
      </p:sp>
      <p:sp>
        <p:nvSpPr>
          <p:cNvPr id="6" name="TextBox 5"/>
          <p:cNvSpPr txBox="1"/>
          <p:nvPr/>
        </p:nvSpPr>
        <p:spPr>
          <a:xfrm>
            <a:off x="783022" y="940977"/>
            <a:ext cx="3158358" cy="4016484"/>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t>Metro host schools:</a:t>
            </a:r>
          </a:p>
          <a:p>
            <a:pPr marL="285750" indent="-285750">
              <a:spcAft>
                <a:spcPts val="1200"/>
              </a:spcAft>
              <a:buFont typeface="Arial" panose="020B0604020202020204" pitchFamily="34" charset="0"/>
              <a:buChar char="•"/>
            </a:pPr>
            <a:r>
              <a:rPr lang="en-AU" dirty="0"/>
              <a:t>Alkimos College </a:t>
            </a:r>
            <a:endParaRPr lang="en-AU" dirty="0">
              <a:solidFill>
                <a:schemeClr val="accent2"/>
              </a:solidFill>
            </a:endParaRPr>
          </a:p>
          <a:p>
            <a:pPr marL="285750" indent="-285750">
              <a:spcAft>
                <a:spcPts val="1200"/>
              </a:spcAft>
              <a:buFont typeface="Arial" panose="020B0604020202020204" pitchFamily="34" charset="0"/>
              <a:buChar char="•"/>
            </a:pPr>
            <a:r>
              <a:rPr lang="en-AU" dirty="0"/>
              <a:t>Bob Hawke College</a:t>
            </a:r>
          </a:p>
          <a:p>
            <a:pPr marL="285750" indent="-285750">
              <a:spcAft>
                <a:spcPts val="1200"/>
              </a:spcAft>
              <a:buFont typeface="Arial" panose="020B0604020202020204" pitchFamily="34" charset="0"/>
              <a:buChar char="•"/>
            </a:pPr>
            <a:r>
              <a:rPr lang="en-AU" dirty="0"/>
              <a:t>Carine SHS</a:t>
            </a:r>
          </a:p>
          <a:p>
            <a:pPr marL="285750" indent="-285750">
              <a:spcAft>
                <a:spcPts val="1200"/>
              </a:spcAft>
              <a:buFont typeface="Arial" panose="020B0604020202020204" pitchFamily="34" charset="0"/>
              <a:buChar char="•"/>
            </a:pPr>
            <a:r>
              <a:rPr lang="en-AU" dirty="0"/>
              <a:t>Comet Bay College</a:t>
            </a:r>
          </a:p>
          <a:p>
            <a:pPr marL="285750" indent="-285750">
              <a:spcAft>
                <a:spcPts val="1200"/>
              </a:spcAft>
              <a:buFont typeface="Arial" panose="020B0604020202020204" pitchFamily="34" charset="0"/>
              <a:buChar char="•"/>
            </a:pPr>
            <a:r>
              <a:rPr lang="en-AU" dirty="0"/>
              <a:t>Duncraig SHS</a:t>
            </a:r>
          </a:p>
          <a:p>
            <a:pPr marL="285750" indent="-285750">
              <a:spcAft>
                <a:spcPts val="1200"/>
              </a:spcAft>
              <a:buFont typeface="Arial" panose="020B0604020202020204" pitchFamily="34" charset="0"/>
              <a:buChar char="•"/>
            </a:pPr>
            <a:r>
              <a:rPr lang="en-AU" dirty="0"/>
              <a:t>Ellenbrook SC</a:t>
            </a:r>
          </a:p>
          <a:p>
            <a:pPr marL="285750" indent="-285750">
              <a:spcAft>
                <a:spcPts val="1200"/>
              </a:spcAft>
              <a:buFont typeface="Arial" panose="020B0604020202020204" pitchFamily="34" charset="0"/>
              <a:buChar char="•"/>
            </a:pPr>
            <a:r>
              <a:rPr lang="en-AU" dirty="0"/>
              <a:t>Fremantle College</a:t>
            </a:r>
          </a:p>
          <a:p>
            <a:pPr>
              <a:spcAft>
                <a:spcPts val="1200"/>
              </a:spcAft>
            </a:pPr>
            <a:endParaRPr lang="en-AU" dirty="0"/>
          </a:p>
        </p:txBody>
      </p:sp>
      <p:sp>
        <p:nvSpPr>
          <p:cNvPr id="7" name="TextBox 6"/>
          <p:cNvSpPr txBox="1"/>
          <p:nvPr/>
        </p:nvSpPr>
        <p:spPr>
          <a:xfrm>
            <a:off x="6537435" y="1288062"/>
            <a:ext cx="3965170" cy="2062103"/>
          </a:xfrm>
          <a:prstGeom prst="rect">
            <a:avLst/>
          </a:prstGeom>
          <a:solidFill>
            <a:srgbClr val="FDC432"/>
          </a:solidFill>
        </p:spPr>
        <p:txBody>
          <a:bodyPr wrap="square" rtlCol="0">
            <a:spAutoFit/>
          </a:bodyPr>
          <a:lstStyle/>
          <a:p>
            <a:r>
              <a:rPr lang="en-AU" b="1" dirty="0"/>
              <a:t>Regional host schools:</a:t>
            </a:r>
          </a:p>
          <a:p>
            <a:endParaRPr lang="en-AU" dirty="0"/>
          </a:p>
          <a:p>
            <a:pPr marL="285750" indent="-285750">
              <a:spcAft>
                <a:spcPts val="1200"/>
              </a:spcAft>
              <a:buFont typeface="Arial" panose="020B0604020202020204" pitchFamily="34" charset="0"/>
              <a:buChar char="•"/>
            </a:pPr>
            <a:r>
              <a:rPr lang="en-AU" dirty="0"/>
              <a:t>Albany SHS </a:t>
            </a:r>
            <a:r>
              <a:rPr lang="en-AU" sz="1400" dirty="0"/>
              <a:t>(boarding available at Albany Residential College)</a:t>
            </a:r>
            <a:endParaRPr lang="en-AU" sz="1400" dirty="0">
              <a:solidFill>
                <a:schemeClr val="accent2"/>
              </a:solidFill>
            </a:endParaRPr>
          </a:p>
          <a:p>
            <a:pPr marL="285750" indent="-285750">
              <a:spcAft>
                <a:spcPts val="1200"/>
              </a:spcAft>
              <a:buFont typeface="Arial" panose="020B0604020202020204" pitchFamily="34" charset="0"/>
              <a:buChar char="•"/>
            </a:pPr>
            <a:r>
              <a:rPr lang="en-AU" dirty="0"/>
              <a:t>Bunbury SHS</a:t>
            </a:r>
          </a:p>
          <a:p>
            <a:pPr marL="285750" indent="-285750">
              <a:buFont typeface="Arial" panose="020B0604020202020204" pitchFamily="34" charset="0"/>
              <a:buChar char="•"/>
            </a:pPr>
            <a:endParaRPr lang="en-AU" dirty="0"/>
          </a:p>
        </p:txBody>
      </p:sp>
      <p:sp>
        <p:nvSpPr>
          <p:cNvPr id="5" name="TextBox 4">
            <a:extLst>
              <a:ext uri="{FF2B5EF4-FFF2-40B4-BE49-F238E27FC236}">
                <a16:creationId xmlns:a16="http://schemas.microsoft.com/office/drawing/2014/main" id="{A95E9A2F-C324-42A5-95D0-FC80D45A3C2F}"/>
              </a:ext>
            </a:extLst>
          </p:cNvPr>
          <p:cNvSpPr txBox="1"/>
          <p:nvPr/>
        </p:nvSpPr>
        <p:spPr>
          <a:xfrm>
            <a:off x="3526222" y="1193225"/>
            <a:ext cx="3158358" cy="3739485"/>
          </a:xfrm>
          <a:prstGeom prst="rect">
            <a:avLst/>
          </a:prstGeom>
          <a:noFill/>
        </p:spPr>
        <p:txBody>
          <a:bodyPr wrap="square" rtlCol="0">
            <a:spAutoFit/>
          </a:bodyPr>
          <a:lstStyle/>
          <a:p>
            <a:pPr>
              <a:spcAft>
                <a:spcPts val="600"/>
              </a:spcAft>
            </a:pPr>
            <a:endParaRPr lang="en-AU" b="1" dirty="0"/>
          </a:p>
          <a:p>
            <a:pPr marL="285750" indent="-285750">
              <a:spcAft>
                <a:spcPts val="1200"/>
              </a:spcAft>
              <a:buFont typeface="Arial" panose="020B0604020202020204" pitchFamily="34" charset="0"/>
              <a:buChar char="•"/>
            </a:pPr>
            <a:r>
              <a:rPr lang="en-AU" dirty="0"/>
              <a:t>Governor Stirling SHS</a:t>
            </a:r>
          </a:p>
          <a:p>
            <a:pPr marL="285750" indent="-285750">
              <a:spcAft>
                <a:spcPts val="1200"/>
              </a:spcAft>
              <a:buFont typeface="Arial" panose="020B0604020202020204" pitchFamily="34" charset="0"/>
              <a:buChar char="•"/>
            </a:pPr>
            <a:r>
              <a:rPr lang="en-AU" dirty="0"/>
              <a:t>Harrisdale SHS </a:t>
            </a:r>
          </a:p>
          <a:p>
            <a:pPr marL="285750" indent="-285750">
              <a:spcAft>
                <a:spcPts val="1200"/>
              </a:spcAft>
              <a:buFont typeface="Arial" panose="020B0604020202020204" pitchFamily="34" charset="0"/>
              <a:buChar char="•"/>
            </a:pPr>
            <a:r>
              <a:rPr lang="en-AU" dirty="0"/>
              <a:t>Kelmscott SHS</a:t>
            </a:r>
          </a:p>
          <a:p>
            <a:pPr marL="285750" indent="-285750">
              <a:spcAft>
                <a:spcPts val="1200"/>
              </a:spcAft>
              <a:buFont typeface="Arial" panose="020B0604020202020204" pitchFamily="34" charset="0"/>
              <a:buChar char="•"/>
            </a:pPr>
            <a:r>
              <a:rPr lang="en-AU" dirty="0"/>
              <a:t>Melville SHS</a:t>
            </a:r>
          </a:p>
          <a:p>
            <a:pPr marL="285750" indent="-285750">
              <a:spcAft>
                <a:spcPts val="1200"/>
              </a:spcAft>
              <a:buFont typeface="Arial" panose="020B0604020202020204" pitchFamily="34" charset="0"/>
              <a:buChar char="•"/>
            </a:pPr>
            <a:r>
              <a:rPr lang="en-AU" dirty="0"/>
              <a:t>Shenton College</a:t>
            </a:r>
          </a:p>
          <a:p>
            <a:pPr marL="285750" indent="-285750">
              <a:spcAft>
                <a:spcPts val="1200"/>
              </a:spcAft>
              <a:buFont typeface="Arial" panose="020B0604020202020204" pitchFamily="34" charset="0"/>
              <a:buChar char="•"/>
            </a:pPr>
            <a:r>
              <a:rPr lang="en-AU" dirty="0"/>
              <a:t>Willetton SHS</a:t>
            </a:r>
          </a:p>
          <a:p>
            <a:pPr>
              <a:spcAft>
                <a:spcPts val="1200"/>
              </a:spcAft>
            </a:pPr>
            <a:endParaRPr lang="en-AU" dirty="0"/>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277045" y="4963268"/>
            <a:ext cx="11130455" cy="23639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lgn="ctr">
              <a:lnSpc>
                <a:spcPct val="120000"/>
              </a:lnSpc>
              <a:spcBef>
                <a:spcPts val="0"/>
              </a:spcBef>
              <a:spcAft>
                <a:spcPts val="600"/>
              </a:spcAft>
            </a:pPr>
            <a:r>
              <a:rPr lang="en-AU" sz="1600" b="0" dirty="0"/>
              <a:t>Between 32 and 64 places at the start of Year 7 for selected students</a:t>
            </a:r>
          </a:p>
          <a:p>
            <a:pPr marL="457200" lvl="1" algn="ctr">
              <a:lnSpc>
                <a:spcPct val="120000"/>
              </a:lnSpc>
              <a:spcBef>
                <a:spcPts val="0"/>
              </a:spcBef>
              <a:spcAft>
                <a:spcPts val="600"/>
              </a:spcAft>
            </a:pPr>
            <a:r>
              <a:rPr lang="en-AU" sz="1600" b="0" dirty="0"/>
              <a:t>Students grouped for Mathematics, Science, English and Humanities and Social Sciences (HASS)</a:t>
            </a:r>
          </a:p>
          <a:p>
            <a:pPr marL="457200" lvl="1" algn="ctr">
              <a:lnSpc>
                <a:spcPct val="120000"/>
              </a:lnSpc>
              <a:spcBef>
                <a:spcPts val="0"/>
              </a:spcBef>
              <a:spcAft>
                <a:spcPts val="600"/>
              </a:spcAft>
            </a:pPr>
            <a:r>
              <a:rPr lang="en-AU" sz="1600" b="0" dirty="0"/>
              <a:t>Local intake for non-selected students</a:t>
            </a:r>
          </a:p>
          <a:p>
            <a:pPr marL="457200" lvl="1" algn="ctr">
              <a:lnSpc>
                <a:spcPct val="120000"/>
              </a:lnSpc>
              <a:spcBef>
                <a:spcPts val="0"/>
              </a:spcBef>
              <a:spcAft>
                <a:spcPts val="600"/>
              </a:spcAft>
            </a:pPr>
            <a:r>
              <a:rPr lang="en-AU" sz="1600" b="0" dirty="0"/>
              <a:t>Testing for vacancies in Years 9, 10 and 11</a:t>
            </a:r>
          </a:p>
        </p:txBody>
      </p:sp>
    </p:spTree>
    <p:extLst>
      <p:ext uri="{BB962C8B-B14F-4D97-AF65-F5344CB8AC3E}">
        <p14:creationId xmlns:p14="http://schemas.microsoft.com/office/powerpoint/2010/main" val="157704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3887" y="504283"/>
            <a:ext cx="10944226" cy="873388"/>
          </a:xfrm>
        </p:spPr>
        <p:txBody>
          <a:bodyPr/>
          <a:lstStyle/>
          <a:p>
            <a:r>
              <a:rPr lang="en-AU" sz="3200" dirty="0"/>
              <a:t>Academic programs – regional online</a:t>
            </a:r>
          </a:p>
        </p:txBody>
      </p:sp>
      <p:sp>
        <p:nvSpPr>
          <p:cNvPr id="6" name="TextBox 5"/>
          <p:cNvSpPr txBox="1"/>
          <p:nvPr/>
        </p:nvSpPr>
        <p:spPr>
          <a:xfrm>
            <a:off x="623887" y="1810614"/>
            <a:ext cx="5132594" cy="3967240"/>
          </a:xfrm>
          <a:prstGeom prst="rect">
            <a:avLst/>
          </a:prstGeom>
          <a:noFill/>
        </p:spPr>
        <p:txBody>
          <a:bodyPr wrap="square" rtlCol="0">
            <a:spAutoFit/>
          </a:bodyPr>
          <a:lstStyle/>
          <a:p>
            <a:pPr>
              <a:spcAft>
                <a:spcPts val="600"/>
              </a:spcAft>
            </a:pPr>
            <a:r>
              <a:rPr lang="en-AU" b="1" dirty="0"/>
              <a:t>Selective Academic Program online</a:t>
            </a:r>
            <a:endParaRPr lang="en-AU" dirty="0"/>
          </a:p>
          <a:p>
            <a:pPr marL="742950" lvl="1" indent="-285750">
              <a:lnSpc>
                <a:spcPct val="120000"/>
              </a:lnSpc>
              <a:spcBef>
                <a:spcPts val="0"/>
              </a:spcBef>
              <a:spcAft>
                <a:spcPts val="600"/>
              </a:spcAft>
              <a:buFont typeface="Arial" panose="020B0604020202020204" pitchFamily="34" charset="0"/>
              <a:buChar char="•"/>
            </a:pPr>
            <a:r>
              <a:rPr lang="en-AU" dirty="0"/>
              <a:t>Operates out of any regional public high schools (excluding Albany and Bunbury region)</a:t>
            </a:r>
          </a:p>
          <a:p>
            <a:pPr marL="742950" lvl="1" indent="-285750">
              <a:lnSpc>
                <a:spcPct val="120000"/>
              </a:lnSpc>
              <a:spcBef>
                <a:spcPts val="0"/>
              </a:spcBef>
              <a:spcAft>
                <a:spcPts val="600"/>
              </a:spcAft>
              <a:buFont typeface="Arial" panose="020B0604020202020204" pitchFamily="34" charset="0"/>
              <a:buChar char="•"/>
            </a:pPr>
            <a:r>
              <a:rPr lang="en-AU" sz="1800" b="0" dirty="0"/>
              <a:t>Uses computer links and innovative technology</a:t>
            </a:r>
          </a:p>
          <a:p>
            <a:pPr marL="742950" lvl="1" indent="-285750">
              <a:lnSpc>
                <a:spcPct val="120000"/>
              </a:lnSpc>
              <a:spcBef>
                <a:spcPts val="0"/>
              </a:spcBef>
              <a:spcAft>
                <a:spcPts val="600"/>
              </a:spcAft>
              <a:buFont typeface="Arial" panose="020B0604020202020204" pitchFamily="34" charset="0"/>
              <a:buChar char="•"/>
            </a:pPr>
            <a:r>
              <a:rPr lang="en-AU" dirty="0"/>
              <a:t>Unlimited vacancies for entry in years 7, 9 and 10</a:t>
            </a:r>
          </a:p>
          <a:p>
            <a:pPr marL="742950" lvl="1" indent="-285750">
              <a:lnSpc>
                <a:spcPct val="120000"/>
              </a:lnSpc>
              <a:spcBef>
                <a:spcPts val="0"/>
              </a:spcBef>
              <a:spcAft>
                <a:spcPts val="600"/>
              </a:spcAft>
              <a:buFont typeface="Arial" panose="020B0604020202020204" pitchFamily="34" charset="0"/>
              <a:buChar char="•"/>
            </a:pPr>
            <a:r>
              <a:rPr lang="en-AU" sz="1800" b="0" dirty="0"/>
              <a:t>Maths/Science, English/HASS or both</a:t>
            </a:r>
          </a:p>
          <a:p>
            <a:pPr marL="285750" indent="-285750">
              <a:buFont typeface="Arial" panose="020B0604020202020204" pitchFamily="34" charset="0"/>
              <a:buChar char="•"/>
            </a:pPr>
            <a:endParaRPr lang="en-AU" b="1" dirty="0"/>
          </a:p>
          <a:p>
            <a:pPr>
              <a:spcAft>
                <a:spcPts val="1200"/>
              </a:spcAft>
            </a:pPr>
            <a:endParaRPr lang="en-AU" dirty="0"/>
          </a:p>
        </p:txBody>
      </p:sp>
      <p:pic>
        <p:nvPicPr>
          <p:cNvPr id="3" name="Picture 2">
            <a:extLst>
              <a:ext uri="{FF2B5EF4-FFF2-40B4-BE49-F238E27FC236}">
                <a16:creationId xmlns:a16="http://schemas.microsoft.com/office/drawing/2014/main" id="{69C781A0-92CE-4975-920D-DE27E21AA79C}"/>
              </a:ext>
            </a:extLst>
          </p:cNvPr>
          <p:cNvPicPr>
            <a:picLocks noChangeAspect="1"/>
          </p:cNvPicPr>
          <p:nvPr/>
        </p:nvPicPr>
        <p:blipFill>
          <a:blip r:embed="rId2"/>
          <a:stretch>
            <a:fillRect/>
          </a:stretch>
        </p:blipFill>
        <p:spPr>
          <a:xfrm>
            <a:off x="6188887" y="1681655"/>
            <a:ext cx="5538118" cy="4225159"/>
          </a:xfrm>
          <a:prstGeom prst="rect">
            <a:avLst/>
          </a:prstGeom>
        </p:spPr>
      </p:pic>
    </p:spTree>
    <p:extLst>
      <p:ext uri="{BB962C8B-B14F-4D97-AF65-F5344CB8AC3E}">
        <p14:creationId xmlns:p14="http://schemas.microsoft.com/office/powerpoint/2010/main" val="524790283"/>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9189</TotalTime>
  <Words>3315</Words>
  <Application>Microsoft Office PowerPoint</Application>
  <PresentationFormat>Widescreen</PresentationFormat>
  <Paragraphs>550</Paragraphs>
  <Slides>62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62</vt:i4>
      </vt:variant>
    </vt:vector>
  </HeadingPairs>
  <TitlesOfParts>
    <vt:vector size="71" baseType="lpstr">
      <vt:lpstr>MS PGothic</vt:lpstr>
      <vt:lpstr>Arial</vt:lpstr>
      <vt:lpstr>Arial </vt:lpstr>
      <vt:lpstr>Arial Black</vt:lpstr>
      <vt:lpstr>Calibri</vt:lpstr>
      <vt:lpstr>1 Covers / Sections</vt:lpstr>
      <vt:lpstr>2 Contents</vt:lpstr>
      <vt:lpstr>3 Content (Base)</vt:lpstr>
      <vt:lpstr>4 Content (Corners)</vt:lpstr>
      <vt:lpstr>Gifted and Talented Secondary Selective Entrance programs  Parent information evening  for the 2024 intake</vt:lpstr>
      <vt:lpstr>PowerPoint Presentation</vt:lpstr>
      <vt:lpstr>Presentation overview</vt:lpstr>
      <vt:lpstr>Different programs in public high schools</vt:lpstr>
      <vt:lpstr>Types of Gifted and Talented programs</vt:lpstr>
      <vt:lpstr>Academic programs</vt:lpstr>
      <vt:lpstr>Academic programs – fully selective school</vt:lpstr>
      <vt:lpstr>Academic programs – partially selective schools</vt:lpstr>
      <vt:lpstr>Academic programs – regional online</vt:lpstr>
      <vt:lpstr>Arts programs</vt:lpstr>
      <vt:lpstr>Arts programs – arts college</vt:lpstr>
      <vt:lpstr>Arts programs – partially selective schools</vt:lpstr>
      <vt:lpstr>Languages programs</vt:lpstr>
      <vt:lpstr>Languages programs – partially selective schools</vt:lpstr>
      <vt:lpstr>Apply online education.wa.edu.au/gifted-and-talented</vt:lpstr>
      <vt:lpstr>PowerPoint Presentation</vt:lpstr>
      <vt:lpstr>Key dates and application guidelines </vt:lpstr>
      <vt:lpstr>Video guides for parents and students </vt:lpstr>
      <vt:lpstr>Lodging an application for entry in 2024</vt:lpstr>
      <vt:lpstr>Lodging an application for entry into 2024</vt:lpstr>
      <vt:lpstr>Details about your child</vt:lpstr>
      <vt:lpstr>Adjusted Testing Conditions and ASET Exemptions</vt:lpstr>
      <vt:lpstr>Adjusted Testing Conditions and ASET Exemptions</vt:lpstr>
      <vt:lpstr>Parent/carer contact information</vt:lpstr>
      <vt:lpstr>Selecting preferences</vt:lpstr>
      <vt:lpstr>Additional information</vt:lpstr>
      <vt:lpstr>Acknowledgments</vt:lpstr>
      <vt:lpstr>Check that your information is correct and SUBMIT</vt:lpstr>
      <vt:lpstr>Application submitted successfully</vt:lpstr>
      <vt:lpstr>Confirmation email</vt:lpstr>
      <vt:lpstr>Testing for academic programs</vt:lpstr>
      <vt:lpstr>Testing for languages programs</vt:lpstr>
      <vt:lpstr>Testing for arts programs</vt:lpstr>
      <vt:lpstr>Prior to the ASET</vt:lpstr>
      <vt:lpstr>ASET</vt:lpstr>
      <vt:lpstr>Reading Comprehension</vt:lpstr>
      <vt:lpstr>PowerPoint Presentation</vt:lpstr>
      <vt:lpstr>Reading Comprehension </vt:lpstr>
      <vt:lpstr>Reading Comprehension </vt:lpstr>
      <vt:lpstr>Reading Comprehension </vt:lpstr>
      <vt:lpstr>Communicating Ideas in Writing </vt:lpstr>
      <vt:lpstr>Quantitative Reasoning </vt:lpstr>
      <vt:lpstr>Quantitative Reasoning </vt:lpstr>
      <vt:lpstr>Quantitative Reasoning </vt:lpstr>
      <vt:lpstr>Abstract Reasoning </vt:lpstr>
      <vt:lpstr>Abstract Reasoning </vt:lpstr>
      <vt:lpstr>Abstract Reasoning </vt:lpstr>
      <vt:lpstr>Illness, incident or misadventure reviews</vt:lpstr>
      <vt:lpstr>ASET Performance Report</vt:lpstr>
      <vt:lpstr>Previous minimum entrance scores</vt:lpstr>
      <vt:lpstr>Preference changes</vt:lpstr>
      <vt:lpstr>Results checks</vt:lpstr>
      <vt:lpstr>Minimum 210 TSS for academic programs</vt:lpstr>
      <vt:lpstr>Distribution of scores above 210 (1541 children)</vt:lpstr>
      <vt:lpstr>Offers</vt:lpstr>
      <vt:lpstr>Round 1 offer example</vt:lpstr>
      <vt:lpstr>PowerPoint Presentation</vt:lpstr>
      <vt:lpstr>Round 2 offer example</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KEMPS Joanna [System &amp; School Performance]</cp:lastModifiedBy>
  <cp:revision>289</cp:revision>
  <dcterms:created xsi:type="dcterms:W3CDTF">2021-03-11T03:31:31Z</dcterms:created>
  <dcterms:modified xsi:type="dcterms:W3CDTF">2023-01-18T04:25:45Z</dcterms:modified>
</cp:coreProperties>
</file>