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68"/>
  </p:notesMasterIdLst>
  <p:sldIdLst>
    <p:sldId id="264" r:id="rId8"/>
    <p:sldId id="334" r:id="rId9"/>
    <p:sldId id="322" r:id="rId10"/>
    <p:sldId id="349" r:id="rId11"/>
    <p:sldId id="266" r:id="rId12"/>
    <p:sldId id="259" r:id="rId13"/>
    <p:sldId id="323" r:id="rId14"/>
    <p:sldId id="330" r:id="rId15"/>
    <p:sldId id="325" r:id="rId16"/>
    <p:sldId id="326" r:id="rId17"/>
    <p:sldId id="327" r:id="rId18"/>
    <p:sldId id="332" r:id="rId19"/>
    <p:sldId id="333" r:id="rId20"/>
    <p:sldId id="350" r:id="rId21"/>
    <p:sldId id="276" r:id="rId22"/>
    <p:sldId id="277" r:id="rId23"/>
    <p:sldId id="278" r:id="rId24"/>
    <p:sldId id="328" r:id="rId25"/>
    <p:sldId id="345" r:id="rId26"/>
    <p:sldId id="281" r:id="rId27"/>
    <p:sldId id="348" r:id="rId28"/>
    <p:sldId id="336" r:id="rId29"/>
    <p:sldId id="283" r:id="rId30"/>
    <p:sldId id="284" r:id="rId31"/>
    <p:sldId id="285" r:id="rId32"/>
    <p:sldId id="286" r:id="rId33"/>
    <p:sldId id="343" r:id="rId34"/>
    <p:sldId id="289" r:id="rId35"/>
    <p:sldId id="290" r:id="rId36"/>
    <p:sldId id="291" r:id="rId37"/>
    <p:sldId id="337" r:id="rId38"/>
    <p:sldId id="293" r:id="rId39"/>
    <p:sldId id="294" r:id="rId40"/>
    <p:sldId id="295" r:id="rId41"/>
    <p:sldId id="296" r:id="rId42"/>
    <p:sldId id="297" r:id="rId43"/>
    <p:sldId id="298" r:id="rId44"/>
    <p:sldId id="299" r:id="rId45"/>
    <p:sldId id="339" r:id="rId46"/>
    <p:sldId id="340" r:id="rId47"/>
    <p:sldId id="302" r:id="rId48"/>
    <p:sldId id="338" r:id="rId49"/>
    <p:sldId id="341" r:id="rId50"/>
    <p:sldId id="304" r:id="rId51"/>
    <p:sldId id="346" r:id="rId52"/>
    <p:sldId id="305" r:id="rId53"/>
    <p:sldId id="306" r:id="rId54"/>
    <p:sldId id="307" r:id="rId55"/>
    <p:sldId id="317" r:id="rId56"/>
    <p:sldId id="308" r:id="rId57"/>
    <p:sldId id="309" r:id="rId58"/>
    <p:sldId id="310" r:id="rId59"/>
    <p:sldId id="311" r:id="rId60"/>
    <p:sldId id="312" r:id="rId61"/>
    <p:sldId id="318" r:id="rId62"/>
    <p:sldId id="313" r:id="rId63"/>
    <p:sldId id="314" r:id="rId64"/>
    <p:sldId id="347" r:id="rId65"/>
    <p:sldId id="320" r:id="rId66"/>
    <p:sldId id="31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DB38"/>
    <a:srgbClr val="E94F36"/>
    <a:srgbClr val="FDC432"/>
    <a:srgbClr val="FFF200"/>
    <a:srgbClr val="898989"/>
    <a:srgbClr val="0085AC"/>
    <a:srgbClr val="A40A66"/>
    <a:srgbClr val="EE7202"/>
    <a:srgbClr val="5B9BD5"/>
    <a:srgbClr val="3F2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51" autoAdjust="0"/>
    <p:restoredTop sz="95799" autoAdjust="0"/>
  </p:normalViewPr>
  <p:slideViewPr>
    <p:cSldViewPr snapToGrid="0">
      <p:cViewPr varScale="1">
        <p:scale>
          <a:sx n="107" d="100"/>
          <a:sy n="107" d="100"/>
        </p:scale>
        <p:origin x="14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FAD1D-6C85-481C-B3B4-2265CFDF3669}" type="datetimeFigureOut">
              <a:rPr lang="en-AU" smtClean="0"/>
              <a:t>4/12/2024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14</a:t>
            </a:fld>
            <a:endParaRPr lang="en-AU"/>
          </a:p>
        </p:txBody>
      </p:sp>
    </p:spTree>
    <p:extLst>
      <p:ext uri="{BB962C8B-B14F-4D97-AF65-F5344CB8AC3E}">
        <p14:creationId xmlns:p14="http://schemas.microsoft.com/office/powerpoint/2010/main" val="125151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49</a:t>
            </a:fld>
            <a:endParaRPr lang="en-AU"/>
          </a:p>
        </p:txBody>
      </p:sp>
    </p:spTree>
    <p:extLst>
      <p:ext uri="{BB962C8B-B14F-4D97-AF65-F5344CB8AC3E}">
        <p14:creationId xmlns:p14="http://schemas.microsoft.com/office/powerpoint/2010/main" val="224600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54</a:t>
            </a:fld>
            <a:endParaRPr lang="en-AU"/>
          </a:p>
        </p:txBody>
      </p:sp>
    </p:spTree>
    <p:extLst>
      <p:ext uri="{BB962C8B-B14F-4D97-AF65-F5344CB8AC3E}">
        <p14:creationId xmlns:p14="http://schemas.microsoft.com/office/powerpoint/2010/main" val="172094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56</a:t>
            </a:fld>
            <a:endParaRPr lang="en-AU"/>
          </a:p>
        </p:txBody>
      </p:sp>
    </p:spTree>
    <p:extLst>
      <p:ext uri="{BB962C8B-B14F-4D97-AF65-F5344CB8AC3E}">
        <p14:creationId xmlns:p14="http://schemas.microsoft.com/office/powerpoint/2010/main" val="262637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15</a:t>
            </a:fld>
            <a:endParaRPr lang="en-AU"/>
          </a:p>
        </p:txBody>
      </p:sp>
    </p:spTree>
    <p:extLst>
      <p:ext uri="{BB962C8B-B14F-4D97-AF65-F5344CB8AC3E}">
        <p14:creationId xmlns:p14="http://schemas.microsoft.com/office/powerpoint/2010/main" val="18359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16</a:t>
            </a:fld>
            <a:endParaRPr lang="en-AU"/>
          </a:p>
        </p:txBody>
      </p:sp>
    </p:spTree>
    <p:extLst>
      <p:ext uri="{BB962C8B-B14F-4D97-AF65-F5344CB8AC3E}">
        <p14:creationId xmlns:p14="http://schemas.microsoft.com/office/powerpoint/2010/main" val="238949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Date of birth and year</a:t>
            </a:r>
          </a:p>
          <a:p>
            <a:r>
              <a:rPr lang="en-AU" dirty="0"/>
              <a:t>Kids in WA – school = testing allocation</a:t>
            </a:r>
          </a:p>
          <a:p>
            <a:r>
              <a:rPr lang="en-AU" dirty="0"/>
              <a:t>Home school – closest school</a:t>
            </a:r>
          </a:p>
          <a:p>
            <a:r>
              <a:rPr lang="en-AU" dirty="0"/>
              <a:t>OSIS – only if enrolled out of WA, evidence required</a:t>
            </a:r>
          </a:p>
          <a:p>
            <a:r>
              <a:rPr lang="en-AU" dirty="0"/>
              <a:t>Diagnosed condition – information on how to apply if you say yes</a:t>
            </a:r>
          </a:p>
          <a:p>
            <a:r>
              <a:rPr lang="en-AU" dirty="0"/>
              <a:t>SEPARATE PROCESS – ticking yes is not an application</a:t>
            </a:r>
          </a:p>
        </p:txBody>
      </p:sp>
      <p:sp>
        <p:nvSpPr>
          <p:cNvPr id="4" name="Slide Number Placeholder 3"/>
          <p:cNvSpPr>
            <a:spLocks noGrp="1"/>
          </p:cNvSpPr>
          <p:nvPr>
            <p:ph type="sldNum" sz="quarter" idx="5"/>
          </p:nvPr>
        </p:nvSpPr>
        <p:spPr/>
        <p:txBody>
          <a:bodyPr/>
          <a:lstStyle/>
          <a:p>
            <a:fld id="{99B883AC-FE3C-4431-9252-48CE78076032}" type="slidenum">
              <a:rPr lang="en-AU" smtClean="0"/>
              <a:t>17</a:t>
            </a:fld>
            <a:endParaRPr lang="en-AU"/>
          </a:p>
        </p:txBody>
      </p:sp>
    </p:spTree>
    <p:extLst>
      <p:ext uri="{BB962C8B-B14F-4D97-AF65-F5344CB8AC3E}">
        <p14:creationId xmlns:p14="http://schemas.microsoft.com/office/powerpoint/2010/main" val="51457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18</a:t>
            </a:fld>
            <a:endParaRPr lang="en-AU"/>
          </a:p>
        </p:txBody>
      </p:sp>
    </p:spTree>
    <p:extLst>
      <p:ext uri="{BB962C8B-B14F-4D97-AF65-F5344CB8AC3E}">
        <p14:creationId xmlns:p14="http://schemas.microsoft.com/office/powerpoint/2010/main" val="297680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 for 2 parent/carers.  Importance of valid email address/addresses – we default send to both.  OSIS.</a:t>
            </a:r>
          </a:p>
        </p:txBody>
      </p:sp>
      <p:sp>
        <p:nvSpPr>
          <p:cNvPr id="4" name="Slide Number Placeholder 3"/>
          <p:cNvSpPr>
            <a:spLocks noGrp="1"/>
          </p:cNvSpPr>
          <p:nvPr>
            <p:ph type="sldNum" sz="quarter" idx="5"/>
          </p:nvPr>
        </p:nvSpPr>
        <p:spPr/>
        <p:txBody>
          <a:bodyPr/>
          <a:lstStyle/>
          <a:p>
            <a:fld id="{99B883AC-FE3C-4431-9252-48CE78076032}" type="slidenum">
              <a:rPr lang="en-AU" smtClean="0"/>
              <a:t>20</a:t>
            </a:fld>
            <a:endParaRPr lang="en-AU"/>
          </a:p>
        </p:txBody>
      </p:sp>
    </p:spTree>
    <p:extLst>
      <p:ext uri="{BB962C8B-B14F-4D97-AF65-F5344CB8AC3E}">
        <p14:creationId xmlns:p14="http://schemas.microsoft.com/office/powerpoint/2010/main" val="135670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45</a:t>
            </a:fld>
            <a:endParaRPr lang="en-AU"/>
          </a:p>
        </p:txBody>
      </p:sp>
    </p:spTree>
    <p:extLst>
      <p:ext uri="{BB962C8B-B14F-4D97-AF65-F5344CB8AC3E}">
        <p14:creationId xmlns:p14="http://schemas.microsoft.com/office/powerpoint/2010/main" val="34089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 graphic</a:t>
            </a:r>
          </a:p>
        </p:txBody>
      </p:sp>
      <p:sp>
        <p:nvSpPr>
          <p:cNvPr id="4" name="Slide Number Placeholder 3"/>
          <p:cNvSpPr>
            <a:spLocks noGrp="1"/>
          </p:cNvSpPr>
          <p:nvPr>
            <p:ph type="sldNum" sz="quarter" idx="5"/>
          </p:nvPr>
        </p:nvSpPr>
        <p:spPr/>
        <p:txBody>
          <a:bodyPr/>
          <a:lstStyle/>
          <a:p>
            <a:fld id="{99B883AC-FE3C-4431-9252-48CE78076032}" type="slidenum">
              <a:rPr lang="en-AU" smtClean="0"/>
              <a:t>46</a:t>
            </a:fld>
            <a:endParaRPr lang="en-AU"/>
          </a:p>
        </p:txBody>
      </p:sp>
    </p:spTree>
    <p:extLst>
      <p:ext uri="{BB962C8B-B14F-4D97-AF65-F5344CB8AC3E}">
        <p14:creationId xmlns:p14="http://schemas.microsoft.com/office/powerpoint/2010/main" val="165078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47</a:t>
            </a:fld>
            <a:endParaRPr lang="en-AU"/>
          </a:p>
        </p:txBody>
      </p:sp>
    </p:spTree>
    <p:extLst>
      <p:ext uri="{BB962C8B-B14F-4D97-AF65-F5344CB8AC3E}">
        <p14:creationId xmlns:p14="http://schemas.microsoft.com/office/powerpoint/2010/main" val="2770918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6113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anchor="ctr">
            <a:noAutofit/>
          </a:bodyPr>
          <a:lstStyle>
            <a:lvl1pPr algn="ctr">
              <a:defRPr>
                <a:solidFill>
                  <a:srgbClr val="A40A66"/>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3"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solidFill>
                  <a:srgbClr val="A40A66"/>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A40A66"/>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lvl1pPr>
            <a:lvl2pPr marL="0" indent="0" algn="r">
              <a:lnSpc>
                <a:spcPct val="100000"/>
              </a:lnSpc>
              <a:spcBef>
                <a:spcPts val="0"/>
              </a:spcBef>
              <a:spcAft>
                <a:spcPts val="0"/>
              </a:spcAft>
              <a:buFont typeface="Arial" panose="020B0604020202020204" pitchFamily="34" charset="0"/>
              <a:buNone/>
              <a:defRPr sz="800" b="1"/>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A40A66"/>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ts val="47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3"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ts val="4700"/>
              </a:lnSpc>
              <a:defRPr sz="4200">
                <a:solidFill>
                  <a:srgbClr val="A40A66"/>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7280"/>
            <a:ext cx="12192000" cy="576072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3148" y="626343"/>
            <a:ext cx="2399427" cy="252000"/>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ts val="6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A40A66"/>
                </a:solidFill>
              </a:defRPr>
            </a:lvl1pPr>
            <a:lvl2pPr>
              <a:defRPr>
                <a:solidFill>
                  <a:srgbClr val="A40A66"/>
                </a:solidFill>
              </a:defRPr>
            </a:lvl2pPr>
            <a:lvl3pPr>
              <a:defRPr>
                <a:solidFill>
                  <a:srgbClr val="A40A66"/>
                </a:solidFill>
              </a:defRPr>
            </a:lvl3pPr>
            <a:lvl4pPr>
              <a:defRPr>
                <a:solidFill>
                  <a:srgbClr val="A40A66"/>
                </a:solidFill>
              </a:defRPr>
            </a:lvl4pPr>
            <a:lvl5pPr>
              <a:defRPr>
                <a:solidFill>
                  <a:srgbClr val="A40A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3pPr>
              <a:lnSpc>
                <a:spcPts val="1600"/>
              </a:lnSpc>
              <a:defRPr/>
            </a:lvl3pPr>
            <a:lvl4pPr>
              <a:lnSpc>
                <a:spcPts val="1600"/>
              </a:lnSpc>
              <a:defRPr/>
            </a:lvl4pPr>
            <a:lvl5pPr>
              <a:lnSpc>
                <a:spcPts val="16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40A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bg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bg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p:txStyles>
    <p:titleStyle>
      <a:lvl1pPr algn="l" defTabSz="914400" rtl="0" eaLnBrk="1" latinLnBrk="0" hangingPunct="1">
        <a:lnSpc>
          <a:spcPts val="47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bg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chemeClr val="bg1"/>
        </a:buClr>
        <a:buFont typeface="Arial" panose="020B0604020202020204" pitchFamily="34" charset="0"/>
        <a:buChar char="•"/>
        <a:tabLst>
          <a:tab pos="0" algn="l"/>
          <a:tab pos="180000" algn="l"/>
          <a:tab pos="360000" algn="l"/>
          <a:tab pos="540000" algn="l"/>
          <a:tab pos="720000" algn="l"/>
          <a:tab pos="900000" algn="l"/>
        </a:tabLst>
        <a:defRPr sz="1350" kern="1200">
          <a:solidFill>
            <a:schemeClr val="bg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chemeClr val="bg1"/>
        </a:buClr>
        <a:buFont typeface="Arial" panose="020B0604020202020204" pitchFamily="34" charset="0"/>
        <a:buChar char="•"/>
        <a:defRPr sz="1350" kern="1200">
          <a:solidFill>
            <a:schemeClr val="bg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ts val="1600"/>
        </a:lnSpc>
        <a:spcBef>
          <a:spcPts val="0"/>
        </a:spcBef>
        <a:spcAft>
          <a:spcPts val="1000"/>
        </a:spcAft>
        <a:buClr>
          <a:srgbClr val="A40A66"/>
        </a:buClr>
        <a:buFont typeface="+mj-lt"/>
        <a:buAutoNum type="arabicPeriod"/>
        <a:defRPr sz="1350" b="0" kern="1200">
          <a:solidFill>
            <a:srgbClr val="A40A66"/>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ts val="1600"/>
        </a:lnSpc>
        <a:spcBef>
          <a:spcPts val="0"/>
        </a:spcBef>
        <a:spcAft>
          <a:spcPts val="1000"/>
        </a:spcAft>
        <a:buClr>
          <a:srgbClr val="A40A66"/>
        </a:buClr>
        <a:buFont typeface="+mj-lt"/>
        <a:buAutoNum type="arabicPeriod"/>
        <a:defRPr sz="1350" b="0" kern="1200">
          <a:solidFill>
            <a:srgbClr val="A40A66"/>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ts val="1600"/>
        </a:lnSpc>
        <a:spcBef>
          <a:spcPts val="0"/>
        </a:spcBef>
        <a:spcAft>
          <a:spcPts val="1000"/>
        </a:spcAft>
        <a:buClr>
          <a:srgbClr val="A40A66"/>
        </a:buClr>
        <a:buFont typeface="+mj-lt"/>
        <a:buAutoNum type="arabicPeriod"/>
        <a:defRPr sz="1350" b="0" kern="1200">
          <a:solidFill>
            <a:srgbClr val="A40A66"/>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ts val="1600"/>
        </a:lnSpc>
        <a:spcBef>
          <a:spcPts val="0"/>
        </a:spcBef>
        <a:spcAft>
          <a:spcPts val="1000"/>
        </a:spcAft>
        <a:buClr>
          <a:srgbClr val="A40A66"/>
        </a:buClr>
        <a:buFont typeface="+mj-lt"/>
        <a:buAutoNum type="arabicPeriod"/>
        <a:tabLst>
          <a:tab pos="0" algn="l"/>
          <a:tab pos="180000" algn="l"/>
          <a:tab pos="360000" algn="l"/>
          <a:tab pos="540000" algn="l"/>
          <a:tab pos="720000" algn="l"/>
          <a:tab pos="900000" algn="l"/>
        </a:tabLst>
        <a:defRPr sz="1350" b="0" kern="1200">
          <a:solidFill>
            <a:srgbClr val="A40A66"/>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ts val="1600"/>
        </a:lnSpc>
        <a:spcBef>
          <a:spcPts val="500"/>
        </a:spcBef>
        <a:spcAft>
          <a:spcPts val="1000"/>
        </a:spcAft>
        <a:buClr>
          <a:srgbClr val="592C82"/>
        </a:buClr>
        <a:buFont typeface="+mj-lt"/>
        <a:buNone/>
        <a:defRPr sz="1350" b="0" kern="1200">
          <a:solidFill>
            <a:srgbClr val="592C82"/>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txStyles>
    <p:title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txStyles>
    <p:title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wa.edu.au/gifted-and-talented" TargetMode="External"/><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QVjgvB0uhMc"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gtsu@education.wa.edu.au" TargetMode="External"/><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image" Target="../media/image46.JPG"/><Relationship Id="rId1" Type="http://schemas.openxmlformats.org/officeDocument/2006/relationships/slideLayout" Target="../slideLayouts/slideLayout8.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mailto:gtsu@education.wa.edu.au" TargetMode="External"/><Relationship Id="rId2" Type="http://schemas.openxmlformats.org/officeDocument/2006/relationships/hyperlink" Target="http://www.education.wa.edu.au/giftedandtalented"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79489" y="1843205"/>
            <a:ext cx="5616575" cy="1238566"/>
          </a:xfrm>
        </p:spPr>
        <p:txBody>
          <a:bodyPr/>
          <a:lstStyle/>
          <a:p>
            <a:pPr>
              <a:lnSpc>
                <a:spcPts val="3500"/>
              </a:lnSpc>
            </a:pPr>
            <a:r>
              <a:rPr lang="en-AU" sz="2800" dirty="0">
                <a:latin typeface="+mn-lt"/>
              </a:rPr>
              <a:t>Gifted and Talented Secondary Selective Entrance programs</a:t>
            </a:r>
            <a:br>
              <a:rPr lang="en-AU" sz="2800" dirty="0">
                <a:latin typeface="+mn-lt"/>
              </a:rPr>
            </a:br>
            <a:endParaRPr lang="en-AU" sz="2000" dirty="0">
              <a:latin typeface="+mn-lt"/>
            </a:endParaRPr>
          </a:p>
        </p:txBody>
      </p:sp>
      <p:sp>
        <p:nvSpPr>
          <p:cNvPr id="4" name="Rectangle 3">
            <a:extLst>
              <a:ext uri="{FF2B5EF4-FFF2-40B4-BE49-F238E27FC236}">
                <a16:creationId xmlns:a16="http://schemas.microsoft.com/office/drawing/2014/main" id="{B6B1EA75-1AE4-4DFC-9DB3-68FF7D6269FE}"/>
              </a:ext>
            </a:extLst>
          </p:cNvPr>
          <p:cNvSpPr/>
          <p:nvPr/>
        </p:nvSpPr>
        <p:spPr>
          <a:xfrm>
            <a:off x="709885" y="2758605"/>
            <a:ext cx="5755782" cy="369332"/>
          </a:xfrm>
          <a:prstGeom prst="rect">
            <a:avLst/>
          </a:prstGeom>
        </p:spPr>
        <p:txBody>
          <a:bodyPr wrap="square">
            <a:spAutoFit/>
          </a:bodyPr>
          <a:lstStyle/>
          <a:p>
            <a:r>
              <a:rPr lang="en-AU" b="1" dirty="0">
                <a:cs typeface="Arial" panose="020B0604020202020204" pitchFamily="34" charset="0"/>
              </a:rPr>
              <a:t>Parent presentation for the 2026 intake</a:t>
            </a:r>
          </a:p>
        </p:txBody>
      </p:sp>
      <p:sp>
        <p:nvSpPr>
          <p:cNvPr id="6" name="TextBox 5">
            <a:extLst>
              <a:ext uri="{FF2B5EF4-FFF2-40B4-BE49-F238E27FC236}">
                <a16:creationId xmlns:a16="http://schemas.microsoft.com/office/drawing/2014/main" id="{382B7B4B-E736-438E-9D22-C2F7234A8DEC}"/>
              </a:ext>
            </a:extLst>
          </p:cNvPr>
          <p:cNvSpPr txBox="1"/>
          <p:nvPr/>
        </p:nvSpPr>
        <p:spPr>
          <a:xfrm>
            <a:off x="7395883" y="6084872"/>
            <a:ext cx="4428564" cy="307777"/>
          </a:xfrm>
          <a:prstGeom prst="rect">
            <a:avLst/>
          </a:prstGeom>
          <a:noFill/>
        </p:spPr>
        <p:txBody>
          <a:bodyPr wrap="square" rtlCol="0">
            <a:spAutoFit/>
          </a:bodyPr>
          <a:lstStyle/>
          <a:p>
            <a:r>
              <a:rPr lang="en-AU" sz="1400" dirty="0">
                <a:solidFill>
                  <a:schemeClr val="bg1"/>
                </a:solidFill>
                <a:cs typeface="Arial" panose="020B0604020202020204" pitchFamily="34" charset="0"/>
              </a:rPr>
              <a:t>Presented by the </a:t>
            </a:r>
            <a:r>
              <a:rPr lang="en-AU" sz="1400" b="1" dirty="0">
                <a:solidFill>
                  <a:schemeClr val="bg1"/>
                </a:solidFill>
                <a:cs typeface="Arial" panose="020B0604020202020204" pitchFamily="34" charset="0"/>
              </a:rPr>
              <a:t>Gifted and Talented Selection Unit</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192357" y="504283"/>
            <a:ext cx="9375756" cy="873388"/>
          </a:xfrm>
        </p:spPr>
        <p:txBody>
          <a:bodyPr/>
          <a:lstStyle/>
          <a:p>
            <a:r>
              <a:rPr lang="en-AU" sz="3200" dirty="0"/>
              <a:t>Arts programs – partially selective schools</a:t>
            </a:r>
          </a:p>
        </p:txBody>
      </p:sp>
      <p:sp>
        <p:nvSpPr>
          <p:cNvPr id="6" name="TextBox 5"/>
          <p:cNvSpPr txBox="1"/>
          <p:nvPr/>
        </p:nvSpPr>
        <p:spPr>
          <a:xfrm>
            <a:off x="428624" y="1439646"/>
            <a:ext cx="3158358" cy="1492716"/>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sz="2000" b="1" dirty="0">
                <a:highlight>
                  <a:srgbClr val="FFFF00"/>
                </a:highlight>
              </a:rPr>
              <a:t>Contemporary Dance</a:t>
            </a:r>
          </a:p>
          <a:p>
            <a:pPr marL="285750" indent="-285750">
              <a:spcAft>
                <a:spcPts val="1200"/>
              </a:spcAft>
              <a:buFont typeface="Arial" panose="020B0604020202020204" pitchFamily="34" charset="0"/>
              <a:buChar char="•"/>
            </a:pPr>
            <a:r>
              <a:rPr lang="en-AU" sz="2000" dirty="0"/>
              <a:t>Hampton SHS – 32 places </a:t>
            </a:r>
            <a:endParaRPr lang="en-AU" sz="2000" dirty="0">
              <a:solidFill>
                <a:schemeClr val="accent2"/>
              </a:solidFill>
            </a:endParaRPr>
          </a:p>
          <a:p>
            <a:pPr>
              <a:spcAft>
                <a:spcPts val="1200"/>
              </a:spcAft>
            </a:pPr>
            <a:endParaRPr lang="en-AU" dirty="0"/>
          </a:p>
        </p:txBody>
      </p:sp>
      <p:sp>
        <p:nvSpPr>
          <p:cNvPr id="8" name="Content Placeholder 11">
            <a:extLst>
              <a:ext uri="{FF2B5EF4-FFF2-40B4-BE49-F238E27FC236}">
                <a16:creationId xmlns:a16="http://schemas.microsoft.com/office/drawing/2014/main" id="{E54E8AC8-9644-48EC-BA10-1E36A43E7D86}"/>
              </a:ext>
            </a:extLst>
          </p:cNvPr>
          <p:cNvSpPr txBox="1">
            <a:spLocks/>
          </p:cNvSpPr>
          <p:nvPr/>
        </p:nvSpPr>
        <p:spPr>
          <a:xfrm>
            <a:off x="1714500" y="3989731"/>
            <a:ext cx="9375756" cy="23639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20000"/>
              </a:lnSpc>
              <a:spcBef>
                <a:spcPts val="0"/>
              </a:spcBef>
              <a:spcAft>
                <a:spcPts val="600"/>
              </a:spcAft>
              <a:buFont typeface="Courier New" panose="02070309020205020404" pitchFamily="49" charset="0"/>
              <a:buChar char="o"/>
            </a:pPr>
            <a:r>
              <a:rPr lang="en-AU" sz="2000" b="0" dirty="0">
                <a:latin typeface="+mn-lt"/>
              </a:rPr>
              <a:t>Students grouped in their arts program classes</a:t>
            </a:r>
          </a:p>
          <a:p>
            <a:pPr marL="742950" lvl="1" indent="-285750">
              <a:lnSpc>
                <a:spcPct val="120000"/>
              </a:lnSpc>
              <a:spcBef>
                <a:spcPts val="0"/>
              </a:spcBef>
              <a:spcAft>
                <a:spcPts val="600"/>
              </a:spcAft>
              <a:buFont typeface="Courier New" panose="02070309020205020404" pitchFamily="49" charset="0"/>
              <a:buChar char="o"/>
            </a:pPr>
            <a:r>
              <a:rPr lang="en-AU" sz="2000" b="0" dirty="0">
                <a:latin typeface="+mn-lt"/>
              </a:rPr>
              <a:t>Local catchment for non-selected students</a:t>
            </a:r>
          </a:p>
          <a:p>
            <a:pPr marL="742950" lvl="1" indent="-285750">
              <a:lnSpc>
                <a:spcPct val="120000"/>
              </a:lnSpc>
              <a:spcBef>
                <a:spcPts val="0"/>
              </a:spcBef>
              <a:spcAft>
                <a:spcPts val="600"/>
              </a:spcAft>
              <a:buFont typeface="Courier New" panose="02070309020205020404" pitchFamily="49" charset="0"/>
              <a:buChar char="o"/>
            </a:pPr>
            <a:r>
              <a:rPr lang="en-AU" sz="2000" b="0" dirty="0">
                <a:latin typeface="+mn-lt"/>
              </a:rPr>
              <a:t>Testing for vacated places in Years 9, 10 and 11</a:t>
            </a:r>
          </a:p>
          <a:p>
            <a:pPr marL="742950" lvl="1" indent="-285750">
              <a:lnSpc>
                <a:spcPct val="120000"/>
              </a:lnSpc>
              <a:spcBef>
                <a:spcPts val="0"/>
              </a:spcBef>
              <a:spcAft>
                <a:spcPts val="600"/>
              </a:spcAft>
              <a:buFont typeface="Courier New" panose="02070309020205020404" pitchFamily="49" charset="0"/>
              <a:buChar char="o"/>
            </a:pPr>
            <a:r>
              <a:rPr lang="en-AU" sz="2000" b="0" dirty="0">
                <a:latin typeface="+mn-lt"/>
              </a:rPr>
              <a:t>No Applecross Visual Arts Year 11 in 2026</a:t>
            </a:r>
          </a:p>
          <a:p>
            <a:pPr marL="457200" lvl="1" algn="ctr">
              <a:lnSpc>
                <a:spcPct val="120000"/>
              </a:lnSpc>
              <a:spcBef>
                <a:spcPts val="0"/>
              </a:spcBef>
              <a:spcAft>
                <a:spcPts val="600"/>
              </a:spcAft>
            </a:pPr>
            <a:endParaRPr lang="en-AU" sz="1600" b="0" dirty="0"/>
          </a:p>
        </p:txBody>
      </p:sp>
      <p:sp>
        <p:nvSpPr>
          <p:cNvPr id="11" name="TextBox 10">
            <a:extLst>
              <a:ext uri="{FF2B5EF4-FFF2-40B4-BE49-F238E27FC236}">
                <a16:creationId xmlns:a16="http://schemas.microsoft.com/office/drawing/2014/main" id="{6477F054-8846-443C-B5D5-190EA6259641}"/>
              </a:ext>
            </a:extLst>
          </p:cNvPr>
          <p:cNvSpPr txBox="1"/>
          <p:nvPr/>
        </p:nvSpPr>
        <p:spPr>
          <a:xfrm>
            <a:off x="3911600" y="1412469"/>
            <a:ext cx="3437331" cy="1923604"/>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sz="2000" b="1" dirty="0">
                <a:highlight>
                  <a:srgbClr val="00FFFF"/>
                </a:highlight>
              </a:rPr>
              <a:t>Music</a:t>
            </a:r>
          </a:p>
          <a:p>
            <a:pPr marL="285750" indent="-285750">
              <a:spcAft>
                <a:spcPts val="1200"/>
              </a:spcAft>
              <a:buFont typeface="Arial" panose="020B0604020202020204" pitchFamily="34" charset="0"/>
              <a:buChar char="•"/>
            </a:pPr>
            <a:r>
              <a:rPr lang="en-AU" sz="2000" dirty="0"/>
              <a:t>Churchlands SHS – 50 places</a:t>
            </a:r>
          </a:p>
          <a:p>
            <a:pPr>
              <a:spcAft>
                <a:spcPts val="1200"/>
              </a:spcAft>
            </a:pPr>
            <a:r>
              <a:rPr lang="en-AU" dirty="0"/>
              <a:t> </a:t>
            </a:r>
            <a:endParaRPr lang="en-AU" dirty="0">
              <a:solidFill>
                <a:schemeClr val="accent2"/>
              </a:solidFill>
            </a:endParaRPr>
          </a:p>
          <a:p>
            <a:pPr>
              <a:spcAft>
                <a:spcPts val="1200"/>
              </a:spcAft>
            </a:pPr>
            <a:endParaRPr lang="en-AU" dirty="0"/>
          </a:p>
        </p:txBody>
      </p:sp>
      <p:sp>
        <p:nvSpPr>
          <p:cNvPr id="12" name="TextBox 11">
            <a:extLst>
              <a:ext uri="{FF2B5EF4-FFF2-40B4-BE49-F238E27FC236}">
                <a16:creationId xmlns:a16="http://schemas.microsoft.com/office/drawing/2014/main" id="{BFDDE958-7BCE-4487-8190-BF8286A1F029}"/>
              </a:ext>
            </a:extLst>
          </p:cNvPr>
          <p:cNvSpPr txBox="1"/>
          <p:nvPr/>
        </p:nvSpPr>
        <p:spPr>
          <a:xfrm>
            <a:off x="7879342" y="1377671"/>
            <a:ext cx="3550657" cy="2416046"/>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sz="2000" b="1" dirty="0">
                <a:highlight>
                  <a:srgbClr val="00FF00"/>
                </a:highlight>
              </a:rPr>
              <a:t>Visual Arts</a:t>
            </a:r>
          </a:p>
          <a:p>
            <a:pPr marL="285750" indent="-285750">
              <a:spcAft>
                <a:spcPts val="1200"/>
              </a:spcAft>
              <a:buFont typeface="Arial" panose="020B0604020202020204" pitchFamily="34" charset="0"/>
              <a:buChar char="•"/>
            </a:pPr>
            <a:r>
              <a:rPr lang="en-AU" sz="2000" dirty="0"/>
              <a:t>Applecross SHS – 32 places</a:t>
            </a:r>
          </a:p>
          <a:p>
            <a:pPr marL="285750" indent="-285750">
              <a:spcAft>
                <a:spcPts val="1200"/>
              </a:spcAft>
              <a:buFont typeface="Arial" panose="020B0604020202020204" pitchFamily="34" charset="0"/>
              <a:buChar char="•"/>
            </a:pPr>
            <a:r>
              <a:rPr lang="en-AU" sz="2000" dirty="0"/>
              <a:t>Balcatta SHS – 32 places</a:t>
            </a:r>
          </a:p>
          <a:p>
            <a:pPr marL="285750" indent="-285750">
              <a:spcAft>
                <a:spcPts val="1200"/>
              </a:spcAft>
              <a:buFont typeface="Arial" panose="020B0604020202020204" pitchFamily="34" charset="0"/>
              <a:buChar char="•"/>
            </a:pPr>
            <a:r>
              <a:rPr lang="en-AU" sz="2000" dirty="0"/>
              <a:t>Kalamunda SHS - 32 places</a:t>
            </a:r>
            <a:endParaRPr lang="en-AU" sz="2000" dirty="0">
              <a:solidFill>
                <a:schemeClr val="accent2"/>
              </a:solidFill>
            </a:endParaRPr>
          </a:p>
          <a:p>
            <a:pPr>
              <a:spcAft>
                <a:spcPts val="1200"/>
              </a:spcAft>
            </a:pPr>
            <a:endParaRPr lang="en-AU" dirty="0"/>
          </a:p>
        </p:txBody>
      </p:sp>
      <p:sp>
        <p:nvSpPr>
          <p:cNvPr id="2" name="Text Box 2">
            <a:extLst>
              <a:ext uri="{FF2B5EF4-FFF2-40B4-BE49-F238E27FC236}">
                <a16:creationId xmlns:a16="http://schemas.microsoft.com/office/drawing/2014/main" id="{D1190616-C9D1-3B8E-D0DD-ADB44F7F0AC3}"/>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502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03954" y="649858"/>
            <a:ext cx="10058802" cy="873388"/>
          </a:xfrm>
        </p:spPr>
        <p:txBody>
          <a:bodyPr/>
          <a:lstStyle/>
          <a:p>
            <a:r>
              <a:rPr lang="en-AU" sz="3200" dirty="0"/>
              <a:t>Languages programs – partially selective schools</a:t>
            </a:r>
          </a:p>
        </p:txBody>
      </p:sp>
      <p:sp>
        <p:nvSpPr>
          <p:cNvPr id="6" name="TextBox 5"/>
          <p:cNvSpPr txBox="1"/>
          <p:nvPr/>
        </p:nvSpPr>
        <p:spPr>
          <a:xfrm>
            <a:off x="5488122" y="1196540"/>
            <a:ext cx="3158358" cy="2292935"/>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highlight>
                  <a:srgbClr val="FFFF00"/>
                </a:highlight>
              </a:rPr>
              <a:t>Mount Lawley SHS</a:t>
            </a:r>
          </a:p>
          <a:p>
            <a:pPr marL="285750" indent="-285750">
              <a:spcAft>
                <a:spcPts val="1200"/>
              </a:spcAft>
              <a:buFont typeface="Arial" panose="020B0604020202020204" pitchFamily="34" charset="0"/>
              <a:buChar char="•"/>
            </a:pPr>
            <a:r>
              <a:rPr lang="en-AU" dirty="0"/>
              <a:t>Chinese (Mandarin)</a:t>
            </a:r>
          </a:p>
          <a:p>
            <a:pPr marL="285750" indent="-285750">
              <a:spcAft>
                <a:spcPts val="1200"/>
              </a:spcAft>
              <a:buFont typeface="Arial" panose="020B0604020202020204" pitchFamily="34" charset="0"/>
              <a:buChar char="•"/>
            </a:pPr>
            <a:r>
              <a:rPr lang="en-AU" dirty="0"/>
              <a:t>Italian</a:t>
            </a:r>
          </a:p>
          <a:p>
            <a:pPr marL="285750" indent="-285750">
              <a:spcAft>
                <a:spcPts val="1200"/>
              </a:spcAft>
              <a:buFont typeface="Arial" panose="020B0604020202020204" pitchFamily="34" charset="0"/>
              <a:buChar char="•"/>
            </a:pPr>
            <a:r>
              <a:rPr lang="en-AU" dirty="0"/>
              <a:t>32 combined places</a:t>
            </a:r>
          </a:p>
          <a:p>
            <a:pPr>
              <a:spcAft>
                <a:spcPts val="1200"/>
              </a:spcAft>
            </a:pPr>
            <a:endParaRPr lang="en-AU" dirty="0"/>
          </a:p>
        </p:txBody>
      </p:sp>
      <p:sp>
        <p:nvSpPr>
          <p:cNvPr id="8" name="Content Placeholder 11">
            <a:extLst>
              <a:ext uri="{FF2B5EF4-FFF2-40B4-BE49-F238E27FC236}">
                <a16:creationId xmlns:a16="http://schemas.microsoft.com/office/drawing/2014/main" id="{E54E8AC8-9644-48EC-BA10-1E36A43E7D86}"/>
              </a:ext>
            </a:extLst>
          </p:cNvPr>
          <p:cNvSpPr txBox="1">
            <a:spLocks/>
          </p:cNvSpPr>
          <p:nvPr/>
        </p:nvSpPr>
        <p:spPr>
          <a:xfrm>
            <a:off x="349624" y="4169486"/>
            <a:ext cx="11743764" cy="23639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20000"/>
              </a:lnSpc>
              <a:spcBef>
                <a:spcPts val="0"/>
              </a:spcBef>
              <a:spcAft>
                <a:spcPts val="600"/>
              </a:spcAft>
              <a:buFont typeface="Courier New" panose="02070309020205020404" pitchFamily="49" charset="0"/>
              <a:buChar char="o"/>
            </a:pPr>
            <a:r>
              <a:rPr lang="en-AU" sz="1800" b="0" dirty="0">
                <a:latin typeface="+mn-lt"/>
              </a:rPr>
              <a:t>Local catchment for non-selected students</a:t>
            </a:r>
          </a:p>
          <a:p>
            <a:pPr marL="742950" lvl="1" indent="-285750">
              <a:lnSpc>
                <a:spcPct val="120000"/>
              </a:lnSpc>
              <a:spcBef>
                <a:spcPts val="0"/>
              </a:spcBef>
              <a:spcAft>
                <a:spcPts val="600"/>
              </a:spcAft>
              <a:buFont typeface="Courier New" panose="02070309020205020404" pitchFamily="49" charset="0"/>
              <a:buChar char="o"/>
            </a:pPr>
            <a:r>
              <a:rPr lang="en-AU" sz="1800" b="0" dirty="0">
                <a:latin typeface="+mn-lt"/>
              </a:rPr>
              <a:t>Students grouped in their languages program classes</a:t>
            </a:r>
          </a:p>
          <a:p>
            <a:pPr marL="742950" lvl="1" indent="-285750">
              <a:lnSpc>
                <a:spcPct val="120000"/>
              </a:lnSpc>
              <a:spcBef>
                <a:spcPts val="0"/>
              </a:spcBef>
              <a:spcAft>
                <a:spcPts val="600"/>
              </a:spcAft>
              <a:buFont typeface="Courier New" panose="02070309020205020404" pitchFamily="49" charset="0"/>
              <a:buChar char="o"/>
            </a:pPr>
            <a:r>
              <a:rPr lang="en-AU" sz="1800" b="0" dirty="0">
                <a:latin typeface="+mn-lt"/>
              </a:rPr>
              <a:t>Apply for entry in Year 9 for vacated places – must have studied the language at school in Years 7 and 8</a:t>
            </a:r>
          </a:p>
          <a:p>
            <a:pPr marL="1102950" lvl="3" indent="-285750">
              <a:lnSpc>
                <a:spcPct val="120000"/>
              </a:lnSpc>
              <a:spcBef>
                <a:spcPts val="0"/>
              </a:spcBef>
              <a:spcAft>
                <a:spcPts val="600"/>
              </a:spcAft>
              <a:buFont typeface="Courier New" panose="02070309020205020404" pitchFamily="49" charset="0"/>
              <a:buChar char="o"/>
            </a:pPr>
            <a:r>
              <a:rPr lang="en-AU" sz="1650" b="0" dirty="0">
                <a:latin typeface="+mn-lt"/>
              </a:rPr>
              <a:t>No Chinese (Mandarin) at Rossmoyne Year 9 in 2026</a:t>
            </a:r>
          </a:p>
          <a:p>
            <a:pPr marL="742950" lvl="1" indent="-285750">
              <a:lnSpc>
                <a:spcPct val="120000"/>
              </a:lnSpc>
              <a:spcBef>
                <a:spcPts val="0"/>
              </a:spcBef>
              <a:spcAft>
                <a:spcPts val="600"/>
              </a:spcAft>
              <a:buFont typeface="Courier New" panose="02070309020205020404" pitchFamily="49" charset="0"/>
              <a:buChar char="o"/>
            </a:pPr>
            <a:r>
              <a:rPr lang="en-AU" sz="1800" b="0" dirty="0">
                <a:latin typeface="+mn-lt"/>
              </a:rPr>
              <a:t>The School Curriculum and Standards Authority (SCSA) will determine eligibility for Year 11 and 12 subject selection</a:t>
            </a:r>
          </a:p>
          <a:p>
            <a:pPr marL="457200" lvl="1" algn="ctr">
              <a:lnSpc>
                <a:spcPct val="120000"/>
              </a:lnSpc>
              <a:spcBef>
                <a:spcPts val="0"/>
              </a:spcBef>
              <a:spcAft>
                <a:spcPts val="600"/>
              </a:spcAft>
            </a:pPr>
            <a:endParaRPr lang="en-AU" sz="1600" b="0" dirty="0"/>
          </a:p>
        </p:txBody>
      </p:sp>
      <p:sp>
        <p:nvSpPr>
          <p:cNvPr id="11" name="TextBox 10">
            <a:extLst>
              <a:ext uri="{FF2B5EF4-FFF2-40B4-BE49-F238E27FC236}">
                <a16:creationId xmlns:a16="http://schemas.microsoft.com/office/drawing/2014/main" id="{6477F054-8846-443C-B5D5-190EA6259641}"/>
              </a:ext>
            </a:extLst>
          </p:cNvPr>
          <p:cNvSpPr txBox="1"/>
          <p:nvPr/>
        </p:nvSpPr>
        <p:spPr>
          <a:xfrm>
            <a:off x="1575839" y="1207870"/>
            <a:ext cx="3158358" cy="3585597"/>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highlight>
                  <a:srgbClr val="00FF00"/>
                </a:highlight>
              </a:rPr>
              <a:t>Rossmoyne SHS</a:t>
            </a:r>
          </a:p>
          <a:p>
            <a:pPr marL="285750" indent="-285750">
              <a:spcAft>
                <a:spcPts val="1200"/>
              </a:spcAft>
              <a:buFont typeface="Arial" panose="020B0604020202020204" pitchFamily="34" charset="0"/>
              <a:buChar char="•"/>
            </a:pPr>
            <a:r>
              <a:rPr lang="en-AU" dirty="0"/>
              <a:t>Chinese (Mandarin)</a:t>
            </a:r>
          </a:p>
          <a:p>
            <a:pPr marL="285750" indent="-285750">
              <a:spcAft>
                <a:spcPts val="1200"/>
              </a:spcAft>
              <a:buFont typeface="Arial" panose="020B0604020202020204" pitchFamily="34" charset="0"/>
              <a:buChar char="•"/>
            </a:pPr>
            <a:r>
              <a:rPr lang="en-AU" dirty="0"/>
              <a:t>French</a:t>
            </a:r>
          </a:p>
          <a:p>
            <a:pPr marL="285750" indent="-285750">
              <a:spcAft>
                <a:spcPts val="1200"/>
              </a:spcAft>
              <a:buFont typeface="Arial" panose="020B0604020202020204" pitchFamily="34" charset="0"/>
              <a:buChar char="•"/>
            </a:pPr>
            <a:r>
              <a:rPr lang="en-AU" dirty="0"/>
              <a:t>German</a:t>
            </a:r>
          </a:p>
          <a:p>
            <a:pPr marL="285750" indent="-285750">
              <a:spcAft>
                <a:spcPts val="1200"/>
              </a:spcAft>
              <a:buFont typeface="Arial" panose="020B0604020202020204" pitchFamily="34" charset="0"/>
              <a:buChar char="•"/>
            </a:pPr>
            <a:r>
              <a:rPr lang="en-AU" dirty="0"/>
              <a:t>Japanese</a:t>
            </a:r>
          </a:p>
          <a:p>
            <a:pPr marL="285750" indent="-285750">
              <a:spcAft>
                <a:spcPts val="1200"/>
              </a:spcAft>
              <a:buFont typeface="Arial" panose="020B0604020202020204" pitchFamily="34" charset="0"/>
              <a:buChar char="•"/>
            </a:pPr>
            <a:r>
              <a:rPr lang="en-AU" dirty="0"/>
              <a:t>40 combined places</a:t>
            </a:r>
          </a:p>
          <a:p>
            <a:pPr>
              <a:spcAft>
                <a:spcPts val="1200"/>
              </a:spcAft>
            </a:pPr>
            <a:r>
              <a:rPr lang="en-AU" dirty="0"/>
              <a:t> </a:t>
            </a:r>
            <a:endParaRPr lang="en-AU" dirty="0">
              <a:solidFill>
                <a:schemeClr val="accent2"/>
              </a:solidFill>
            </a:endParaRPr>
          </a:p>
          <a:p>
            <a:pPr>
              <a:spcAft>
                <a:spcPts val="1200"/>
              </a:spcAft>
            </a:pPr>
            <a:endParaRPr lang="en-AU" dirty="0"/>
          </a:p>
        </p:txBody>
      </p:sp>
      <p:sp>
        <p:nvSpPr>
          <p:cNvPr id="2" name="Text Box 2">
            <a:extLst>
              <a:ext uri="{FF2B5EF4-FFF2-40B4-BE49-F238E27FC236}">
                <a16:creationId xmlns:a16="http://schemas.microsoft.com/office/drawing/2014/main" id="{DA453AEF-D9F5-9E67-F8B3-C1F8181A4B1C}"/>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21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313541" y="504283"/>
            <a:ext cx="9254571" cy="873388"/>
          </a:xfrm>
        </p:spPr>
        <p:txBody>
          <a:bodyPr/>
          <a:lstStyle/>
          <a:p>
            <a:r>
              <a:rPr lang="en-AU" sz="3200" dirty="0"/>
              <a:t>City Beach Residential College</a:t>
            </a:r>
          </a:p>
        </p:txBody>
      </p:sp>
      <p:sp>
        <p:nvSpPr>
          <p:cNvPr id="6" name="TextBox 5"/>
          <p:cNvSpPr txBox="1"/>
          <p:nvPr/>
        </p:nvSpPr>
        <p:spPr>
          <a:xfrm>
            <a:off x="530774" y="1358833"/>
            <a:ext cx="7071297" cy="2693045"/>
          </a:xfrm>
          <a:prstGeom prst="rect">
            <a:avLst/>
          </a:prstGeom>
          <a:noFill/>
        </p:spPr>
        <p:txBody>
          <a:bodyPr wrap="square" rtlCol="0">
            <a:spAutoFit/>
          </a:bodyPr>
          <a:lstStyle/>
          <a:p>
            <a:pPr>
              <a:spcAft>
                <a:spcPts val="600"/>
              </a:spcAft>
            </a:pPr>
            <a:r>
              <a:rPr lang="en-AU" b="1" dirty="0"/>
              <a:t>Boarding available</a:t>
            </a:r>
            <a:endParaRPr lang="en-AU" dirty="0"/>
          </a:p>
          <a:p>
            <a:pPr marL="742950" lvl="1" indent="-285750">
              <a:lnSpc>
                <a:spcPct val="120000"/>
              </a:lnSpc>
              <a:spcBef>
                <a:spcPts val="0"/>
              </a:spcBef>
              <a:spcAft>
                <a:spcPts val="600"/>
              </a:spcAft>
              <a:buFont typeface="Arial" panose="020B0604020202020204" pitchFamily="34" charset="0"/>
              <a:buChar char="•"/>
            </a:pPr>
            <a:r>
              <a:rPr lang="en-AU" sz="1800" b="0" dirty="0"/>
              <a:t>For regional WA students only</a:t>
            </a:r>
          </a:p>
          <a:p>
            <a:pPr marL="742950" lvl="1" indent="-285750">
              <a:lnSpc>
                <a:spcPct val="120000"/>
              </a:lnSpc>
              <a:spcBef>
                <a:spcPts val="0"/>
              </a:spcBef>
              <a:spcAft>
                <a:spcPts val="600"/>
              </a:spcAft>
              <a:buFont typeface="Arial" panose="020B0604020202020204" pitchFamily="34" charset="0"/>
              <a:buChar char="•"/>
            </a:pPr>
            <a:r>
              <a:rPr lang="en-AU" sz="1800" b="0" dirty="0"/>
              <a:t>Live in Perth with other </a:t>
            </a:r>
            <a:r>
              <a:rPr lang="en-AU" dirty="0"/>
              <a:t>country students, sharing the experience of being in a Perth-metro Gifted and Talented program </a:t>
            </a:r>
            <a:endParaRPr lang="en-AU" sz="1800" b="0" dirty="0"/>
          </a:p>
          <a:p>
            <a:pPr marL="742950" lvl="1" indent="-285750">
              <a:lnSpc>
                <a:spcPct val="120000"/>
              </a:lnSpc>
              <a:spcAft>
                <a:spcPts val="600"/>
              </a:spcAft>
              <a:buFont typeface="Arial" panose="020B0604020202020204" pitchFamily="34" charset="0"/>
              <a:buChar char="•"/>
            </a:pPr>
            <a:r>
              <a:rPr lang="en-AU" sz="1800" b="0" dirty="0"/>
              <a:t>Boarding allowance may be available</a:t>
            </a:r>
            <a:endParaRPr lang="en-AU" dirty="0"/>
          </a:p>
          <a:p>
            <a:pPr marL="742950" lvl="1" indent="-285750">
              <a:lnSpc>
                <a:spcPct val="120000"/>
              </a:lnSpc>
              <a:spcAft>
                <a:spcPts val="600"/>
              </a:spcAft>
              <a:buFont typeface="Arial" panose="020B0604020202020204" pitchFamily="34" charset="0"/>
              <a:buChar char="•"/>
            </a:pPr>
            <a:r>
              <a:rPr lang="en-AU" dirty="0"/>
              <a:t>Visit</a:t>
            </a:r>
            <a:r>
              <a:rPr lang="en-AU" b="1" dirty="0"/>
              <a:t> </a:t>
            </a:r>
            <a:r>
              <a:rPr lang="en-AU" b="1" u="sng" dirty="0"/>
              <a:t>education.wa.edu.au/web/</a:t>
            </a:r>
            <a:r>
              <a:rPr lang="en-AU" b="1" u="sng" dirty="0" err="1"/>
              <a:t>citybeachresidentialcollege</a:t>
            </a:r>
            <a:endParaRPr lang="en-AU" b="1" u="sng" dirty="0"/>
          </a:p>
          <a:p>
            <a:pPr>
              <a:spcAft>
                <a:spcPts val="1200"/>
              </a:spcAft>
            </a:pPr>
            <a:endParaRPr lang="en-AU" dirty="0"/>
          </a:p>
        </p:txBody>
      </p:sp>
      <p:pic>
        <p:nvPicPr>
          <p:cNvPr id="5" name="Picture 4">
            <a:extLst>
              <a:ext uri="{FF2B5EF4-FFF2-40B4-BE49-F238E27FC236}">
                <a16:creationId xmlns:a16="http://schemas.microsoft.com/office/drawing/2014/main" id="{0270A613-8174-45B7-8B4F-5603A8A34829}"/>
              </a:ext>
            </a:extLst>
          </p:cNvPr>
          <p:cNvPicPr>
            <a:picLocks noChangeAspect="1"/>
          </p:cNvPicPr>
          <p:nvPr/>
        </p:nvPicPr>
        <p:blipFill>
          <a:blip r:embed="rId2"/>
          <a:stretch>
            <a:fillRect/>
          </a:stretch>
        </p:blipFill>
        <p:spPr>
          <a:xfrm>
            <a:off x="1168052" y="3938007"/>
            <a:ext cx="6528613" cy="2415710"/>
          </a:xfrm>
          <a:prstGeom prst="rect">
            <a:avLst/>
          </a:prstGeom>
        </p:spPr>
      </p:pic>
      <p:sp>
        <p:nvSpPr>
          <p:cNvPr id="8" name="TextBox 7">
            <a:extLst>
              <a:ext uri="{FF2B5EF4-FFF2-40B4-BE49-F238E27FC236}">
                <a16:creationId xmlns:a16="http://schemas.microsoft.com/office/drawing/2014/main" id="{08CFC14D-E924-4378-A938-C88370F5BAE7}"/>
              </a:ext>
            </a:extLst>
          </p:cNvPr>
          <p:cNvSpPr txBox="1"/>
          <p:nvPr/>
        </p:nvSpPr>
        <p:spPr>
          <a:xfrm>
            <a:off x="8043757" y="2095023"/>
            <a:ext cx="3617469" cy="25532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spcAft>
                <a:spcPts val="600"/>
              </a:spcAft>
            </a:pPr>
            <a:r>
              <a:rPr lang="en-AU" sz="1600" b="1" dirty="0">
                <a:ln w="0"/>
              </a:rPr>
              <a:t>Current residents from:</a:t>
            </a:r>
          </a:p>
          <a:p>
            <a:pPr marL="742950" lvl="1" indent="-285750">
              <a:lnSpc>
                <a:spcPct val="120000"/>
              </a:lnSpc>
              <a:spcAft>
                <a:spcPts val="600"/>
              </a:spcAft>
              <a:buFont typeface="Arial" panose="020B0604020202020204" pitchFamily="34" charset="0"/>
              <a:buChar char="•"/>
            </a:pPr>
            <a:r>
              <a:rPr lang="en-AU" sz="1600" b="1" dirty="0"/>
              <a:t>Perth Modern School</a:t>
            </a:r>
          </a:p>
          <a:p>
            <a:pPr marL="742950" lvl="1" indent="-285750">
              <a:lnSpc>
                <a:spcPct val="120000"/>
              </a:lnSpc>
              <a:spcAft>
                <a:spcPts val="600"/>
              </a:spcAft>
              <a:buFont typeface="Arial" panose="020B0604020202020204" pitchFamily="34" charset="0"/>
              <a:buChar char="•"/>
            </a:pPr>
            <a:r>
              <a:rPr lang="en-AU" sz="1600" b="1" dirty="0"/>
              <a:t>John Curtin College of the Arts</a:t>
            </a:r>
          </a:p>
          <a:p>
            <a:pPr marL="742950" lvl="1" indent="-285750">
              <a:lnSpc>
                <a:spcPct val="120000"/>
              </a:lnSpc>
              <a:spcAft>
                <a:spcPts val="600"/>
              </a:spcAft>
              <a:buFont typeface="Arial" panose="020B0604020202020204" pitchFamily="34" charset="0"/>
              <a:buChar char="•"/>
            </a:pPr>
            <a:r>
              <a:rPr lang="en-AU" sz="1600" b="1" dirty="0"/>
              <a:t>Bob Hawke College</a:t>
            </a:r>
          </a:p>
          <a:p>
            <a:pPr marL="742950" lvl="1" indent="-285750">
              <a:lnSpc>
                <a:spcPct val="120000"/>
              </a:lnSpc>
              <a:spcAft>
                <a:spcPts val="600"/>
              </a:spcAft>
              <a:buFont typeface="Arial" panose="020B0604020202020204" pitchFamily="34" charset="0"/>
              <a:buChar char="•"/>
            </a:pPr>
            <a:r>
              <a:rPr lang="en-AU" sz="1600" b="1" dirty="0"/>
              <a:t>Shenton College</a:t>
            </a:r>
          </a:p>
          <a:p>
            <a:pPr marL="742950" lvl="1" indent="-285750">
              <a:lnSpc>
                <a:spcPct val="120000"/>
              </a:lnSpc>
              <a:spcAft>
                <a:spcPts val="600"/>
              </a:spcAft>
              <a:buFont typeface="Arial" panose="020B0604020202020204" pitchFamily="34" charset="0"/>
              <a:buChar char="•"/>
            </a:pPr>
            <a:r>
              <a:rPr lang="en-AU" sz="1600" b="1" dirty="0"/>
              <a:t>Churchlands Senior High School</a:t>
            </a:r>
          </a:p>
          <a:p>
            <a:pPr marL="742950" lvl="1" indent="-285750">
              <a:lnSpc>
                <a:spcPct val="120000"/>
              </a:lnSpc>
              <a:spcAft>
                <a:spcPts val="600"/>
              </a:spcAft>
              <a:buFont typeface="Arial" panose="020B0604020202020204" pitchFamily="34" charset="0"/>
              <a:buChar char="•"/>
            </a:pPr>
            <a:r>
              <a:rPr lang="en-AU" sz="1600" b="1" dirty="0"/>
              <a:t>Fremantle College </a:t>
            </a:r>
          </a:p>
        </p:txBody>
      </p:sp>
      <p:sp>
        <p:nvSpPr>
          <p:cNvPr id="2" name="Text Box 2">
            <a:extLst>
              <a:ext uri="{FF2B5EF4-FFF2-40B4-BE49-F238E27FC236}">
                <a16:creationId xmlns:a16="http://schemas.microsoft.com/office/drawing/2014/main" id="{9DB5A686-0AF4-A327-1237-1E10BB5E87FF}"/>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2811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34727" y="504283"/>
            <a:ext cx="9133385" cy="873388"/>
          </a:xfrm>
        </p:spPr>
        <p:txBody>
          <a:bodyPr/>
          <a:lstStyle/>
          <a:p>
            <a:r>
              <a:rPr lang="en-AU" sz="3200" dirty="0"/>
              <a:t>Albany Residential College</a:t>
            </a:r>
          </a:p>
        </p:txBody>
      </p:sp>
      <p:sp>
        <p:nvSpPr>
          <p:cNvPr id="6" name="TextBox 5"/>
          <p:cNvSpPr txBox="1"/>
          <p:nvPr/>
        </p:nvSpPr>
        <p:spPr>
          <a:xfrm>
            <a:off x="539918" y="1279117"/>
            <a:ext cx="10396306" cy="3511731"/>
          </a:xfrm>
          <a:prstGeom prst="rect">
            <a:avLst/>
          </a:prstGeom>
          <a:noFill/>
        </p:spPr>
        <p:txBody>
          <a:bodyPr wrap="square" rtlCol="0">
            <a:spAutoFit/>
          </a:bodyPr>
          <a:lstStyle/>
          <a:p>
            <a:pPr>
              <a:spcAft>
                <a:spcPts val="600"/>
              </a:spcAft>
            </a:pPr>
            <a:r>
              <a:rPr lang="en-AU" b="1" dirty="0"/>
              <a:t>Boarding available</a:t>
            </a:r>
            <a:endParaRPr lang="en-AU" dirty="0"/>
          </a:p>
          <a:p>
            <a:pPr marL="742950" lvl="1" indent="-285750">
              <a:lnSpc>
                <a:spcPct val="120000"/>
              </a:lnSpc>
              <a:spcBef>
                <a:spcPts val="0"/>
              </a:spcBef>
              <a:spcAft>
                <a:spcPts val="600"/>
              </a:spcAft>
              <a:buFont typeface="Arial" panose="020B0604020202020204" pitchFamily="34" charset="0"/>
              <a:buChar char="•"/>
            </a:pPr>
            <a:r>
              <a:rPr lang="en-AU" sz="1800" b="0" dirty="0"/>
              <a:t>For regional WA students attending Albany SHS</a:t>
            </a:r>
          </a:p>
          <a:p>
            <a:pPr marL="742950" lvl="1" indent="-285750">
              <a:lnSpc>
                <a:spcPct val="120000"/>
              </a:lnSpc>
              <a:spcBef>
                <a:spcPts val="0"/>
              </a:spcBef>
              <a:spcAft>
                <a:spcPts val="600"/>
              </a:spcAft>
              <a:buFont typeface="Arial" panose="020B0604020202020204" pitchFamily="34" charset="0"/>
              <a:buChar char="•"/>
            </a:pPr>
            <a:r>
              <a:rPr lang="en-AU" dirty="0"/>
              <a:t>Live at the Residential College </a:t>
            </a:r>
            <a:r>
              <a:rPr lang="en-AU" sz="1800" b="0" dirty="0"/>
              <a:t>with othe</a:t>
            </a:r>
            <a:r>
              <a:rPr lang="en-AU" dirty="0"/>
              <a:t>r country students, sharing the experience of being in a Gifted and Talented program</a:t>
            </a:r>
          </a:p>
          <a:p>
            <a:pPr marL="742950" lvl="1" indent="-285750">
              <a:lnSpc>
                <a:spcPct val="120000"/>
              </a:lnSpc>
              <a:spcAft>
                <a:spcPts val="600"/>
              </a:spcAft>
              <a:buFont typeface="Arial" panose="020B0604020202020204" pitchFamily="34" charset="0"/>
              <a:buChar char="•"/>
            </a:pPr>
            <a:r>
              <a:rPr lang="en-AU" sz="1800" b="0" dirty="0">
                <a:latin typeface="+mn-lt"/>
              </a:rPr>
              <a:t>The college currently has 80 students boarding from Years 7 to 12</a:t>
            </a:r>
          </a:p>
          <a:p>
            <a:pPr marL="742950" lvl="1" indent="-285750">
              <a:lnSpc>
                <a:spcPct val="120000"/>
              </a:lnSpc>
              <a:spcBef>
                <a:spcPts val="0"/>
              </a:spcBef>
              <a:spcAft>
                <a:spcPts val="600"/>
              </a:spcAft>
              <a:buFont typeface="Arial" panose="020B0604020202020204" pitchFamily="34" charset="0"/>
              <a:buChar char="•"/>
            </a:pPr>
            <a:r>
              <a:rPr lang="en-AU" sz="1800" b="0" dirty="0"/>
              <a:t>Located adjacent to Albany Senior High School</a:t>
            </a:r>
          </a:p>
          <a:p>
            <a:pPr marL="742950" lvl="1" indent="-285750">
              <a:lnSpc>
                <a:spcPct val="120000"/>
              </a:lnSpc>
              <a:spcAft>
                <a:spcPts val="600"/>
              </a:spcAft>
              <a:buFont typeface="Arial" panose="020B0604020202020204" pitchFamily="34" charset="0"/>
              <a:buChar char="•"/>
            </a:pPr>
            <a:r>
              <a:rPr lang="en-AU" sz="1800" b="0" dirty="0"/>
              <a:t>Boarding allowance may be available</a:t>
            </a:r>
            <a:endParaRPr lang="en-AU" dirty="0"/>
          </a:p>
          <a:p>
            <a:pPr marL="742950" lvl="1" indent="-285750">
              <a:lnSpc>
                <a:spcPct val="120000"/>
              </a:lnSpc>
              <a:spcAft>
                <a:spcPts val="600"/>
              </a:spcAft>
              <a:buFont typeface="Arial" panose="020B0604020202020204" pitchFamily="34" charset="0"/>
              <a:buChar char="•"/>
            </a:pPr>
            <a:r>
              <a:rPr lang="en-AU" dirty="0"/>
              <a:t>Visit</a:t>
            </a:r>
            <a:r>
              <a:rPr lang="en-AU" b="1" dirty="0"/>
              <a:t> </a:t>
            </a:r>
            <a:r>
              <a:rPr lang="en-AU" b="1" u="sng" dirty="0"/>
              <a:t>education.wa.edu.au/web/albanyresidentialcollege</a:t>
            </a:r>
            <a:r>
              <a:rPr lang="en-AU" b="1" dirty="0"/>
              <a:t> </a:t>
            </a:r>
            <a:r>
              <a:rPr lang="en-AU" dirty="0"/>
              <a:t>for more information</a:t>
            </a:r>
          </a:p>
          <a:p>
            <a:pPr>
              <a:spcAft>
                <a:spcPts val="1200"/>
              </a:spcAft>
            </a:pPr>
            <a:endParaRPr lang="en-AU" dirty="0"/>
          </a:p>
        </p:txBody>
      </p:sp>
      <p:pic>
        <p:nvPicPr>
          <p:cNvPr id="3" name="Picture 2">
            <a:extLst>
              <a:ext uri="{FF2B5EF4-FFF2-40B4-BE49-F238E27FC236}">
                <a16:creationId xmlns:a16="http://schemas.microsoft.com/office/drawing/2014/main" id="{DFB7E3FF-8AA4-4EA2-9860-B6F563DB915A}"/>
              </a:ext>
            </a:extLst>
          </p:cNvPr>
          <p:cNvPicPr>
            <a:picLocks noChangeAspect="1"/>
          </p:cNvPicPr>
          <p:nvPr/>
        </p:nvPicPr>
        <p:blipFill>
          <a:blip r:embed="rId2"/>
          <a:stretch>
            <a:fillRect/>
          </a:stretch>
        </p:blipFill>
        <p:spPr>
          <a:xfrm>
            <a:off x="3591626" y="4385925"/>
            <a:ext cx="5008747" cy="2080180"/>
          </a:xfrm>
          <a:prstGeom prst="rect">
            <a:avLst/>
          </a:prstGeom>
        </p:spPr>
      </p:pic>
      <p:sp>
        <p:nvSpPr>
          <p:cNvPr id="2" name="Text Box 2">
            <a:extLst>
              <a:ext uri="{FF2B5EF4-FFF2-40B4-BE49-F238E27FC236}">
                <a16:creationId xmlns:a16="http://schemas.microsoft.com/office/drawing/2014/main" id="{7B83EDEC-5077-E5E2-FA80-576B0BDCED75}"/>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5102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67777" y="364041"/>
            <a:ext cx="8813465" cy="1251617"/>
          </a:xfrm>
        </p:spPr>
        <p:txBody>
          <a:bodyPr/>
          <a:lstStyle/>
          <a:p>
            <a:r>
              <a:rPr lang="en-AU" sz="3200" dirty="0"/>
              <a:t>Gifted and Talented website</a:t>
            </a:r>
            <a:br>
              <a:rPr lang="en-AU" sz="3200" dirty="0">
                <a:solidFill>
                  <a:srgbClr val="F6BD19"/>
                </a:solidFill>
              </a:rPr>
            </a:br>
            <a:br>
              <a:rPr lang="en-AU" sz="3200" dirty="0">
                <a:solidFill>
                  <a:srgbClr val="F6BD19"/>
                </a:solidFill>
              </a:rPr>
            </a:br>
            <a:r>
              <a:rPr lang="en-AU" sz="2800" b="0" dirty="0">
                <a:solidFill>
                  <a:srgbClr val="1B83C9"/>
                </a:solidFill>
                <a:latin typeface="+mn-lt"/>
                <a:hlinkClick r:id="rId3"/>
              </a:rPr>
              <a:t>education.wa.edu.au/gifted-and-talented</a:t>
            </a:r>
            <a:endParaRPr lang="en-AU" sz="2800" b="0" dirty="0">
              <a:solidFill>
                <a:srgbClr val="1B83C9"/>
              </a:solidFill>
              <a:latin typeface="+mn-lt"/>
            </a:endParaRPr>
          </a:p>
        </p:txBody>
      </p:sp>
      <p:sp>
        <p:nvSpPr>
          <p:cNvPr id="3" name="Text Box 2">
            <a:extLst>
              <a:ext uri="{FF2B5EF4-FFF2-40B4-BE49-F238E27FC236}">
                <a16:creationId xmlns:a16="http://schemas.microsoft.com/office/drawing/2014/main" id="{F020444E-BFA8-C333-2270-5028B3D58527}"/>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2751AF13-3B20-F453-CD87-4E64F8BBCD4D}"/>
              </a:ext>
            </a:extLst>
          </p:cNvPr>
          <p:cNvPicPr>
            <a:picLocks noChangeAspect="1"/>
          </p:cNvPicPr>
          <p:nvPr/>
        </p:nvPicPr>
        <p:blipFill>
          <a:blip r:embed="rId4"/>
          <a:stretch>
            <a:fillRect/>
          </a:stretch>
        </p:blipFill>
        <p:spPr>
          <a:xfrm>
            <a:off x="421340" y="1986653"/>
            <a:ext cx="11062447" cy="3309782"/>
          </a:xfrm>
          <a:prstGeom prst="rect">
            <a:avLst/>
          </a:prstGeom>
        </p:spPr>
      </p:pic>
      <p:pic>
        <p:nvPicPr>
          <p:cNvPr id="8" name="Picture 7">
            <a:extLst>
              <a:ext uri="{FF2B5EF4-FFF2-40B4-BE49-F238E27FC236}">
                <a16:creationId xmlns:a16="http://schemas.microsoft.com/office/drawing/2014/main" id="{737506E5-B612-7627-8644-12A600575AA6}"/>
              </a:ext>
            </a:extLst>
          </p:cNvPr>
          <p:cNvPicPr>
            <a:picLocks noChangeAspect="1"/>
          </p:cNvPicPr>
          <p:nvPr/>
        </p:nvPicPr>
        <p:blipFill>
          <a:blip r:embed="rId5"/>
          <a:stretch>
            <a:fillRect/>
          </a:stretch>
        </p:blipFill>
        <p:spPr>
          <a:xfrm>
            <a:off x="605825" y="3787588"/>
            <a:ext cx="4193802" cy="609600"/>
          </a:xfrm>
          <a:prstGeom prst="rect">
            <a:avLst/>
          </a:prstGeom>
        </p:spPr>
      </p:pic>
      <p:sp>
        <p:nvSpPr>
          <p:cNvPr id="5" name="Rectangle: Rounded Corners 4">
            <a:extLst>
              <a:ext uri="{FF2B5EF4-FFF2-40B4-BE49-F238E27FC236}">
                <a16:creationId xmlns:a16="http://schemas.microsoft.com/office/drawing/2014/main" id="{9E32FD53-797F-47B8-A941-4AFB095A324F}"/>
              </a:ext>
            </a:extLst>
          </p:cNvPr>
          <p:cNvSpPr/>
          <p:nvPr/>
        </p:nvSpPr>
        <p:spPr>
          <a:xfrm>
            <a:off x="8695766" y="4794683"/>
            <a:ext cx="2648505" cy="399393"/>
          </a:xfrm>
          <a:prstGeom prst="roundRect">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9218974B-2347-E89E-5597-AADF3DB0CFBB}"/>
              </a:ext>
            </a:extLst>
          </p:cNvPr>
          <p:cNvPicPr>
            <a:picLocks noChangeAspect="1"/>
          </p:cNvPicPr>
          <p:nvPr/>
        </p:nvPicPr>
        <p:blipFill>
          <a:blip r:embed="rId6"/>
          <a:stretch>
            <a:fillRect/>
          </a:stretch>
        </p:blipFill>
        <p:spPr>
          <a:xfrm>
            <a:off x="1966122" y="62753"/>
            <a:ext cx="7268645" cy="6266329"/>
          </a:xfrm>
          <a:prstGeom prst="rect">
            <a:avLst/>
          </a:prstGeom>
        </p:spPr>
      </p:pic>
      <p:pic>
        <p:nvPicPr>
          <p:cNvPr id="13" name="Picture 12">
            <a:extLst>
              <a:ext uri="{FF2B5EF4-FFF2-40B4-BE49-F238E27FC236}">
                <a16:creationId xmlns:a16="http://schemas.microsoft.com/office/drawing/2014/main" id="{0326DF7D-283C-C156-F378-3873293E09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84144" y="3641544"/>
            <a:ext cx="2951214" cy="1023543"/>
          </a:xfrm>
          <a:prstGeom prst="rect">
            <a:avLst/>
          </a:prstGeom>
        </p:spPr>
      </p:pic>
    </p:spTree>
    <p:extLst>
      <p:ext uri="{BB962C8B-B14F-4D97-AF65-F5344CB8AC3E}">
        <p14:creationId xmlns:p14="http://schemas.microsoft.com/office/powerpoint/2010/main" val="30395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83036" y="455481"/>
            <a:ext cx="9280278" cy="873388"/>
          </a:xfrm>
        </p:spPr>
        <p:txBody>
          <a:bodyPr/>
          <a:lstStyle/>
          <a:p>
            <a:r>
              <a:rPr lang="en-AU" sz="3200" dirty="0"/>
              <a:t>Lodging an application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33" y="1699741"/>
            <a:ext cx="11646799" cy="4181106"/>
          </a:xfrm>
          <a:prstGeom prst="rect">
            <a:avLst/>
          </a:prstGeom>
        </p:spPr>
      </p:pic>
      <p:sp>
        <p:nvSpPr>
          <p:cNvPr id="3" name="Text Box 2">
            <a:extLst>
              <a:ext uri="{FF2B5EF4-FFF2-40B4-BE49-F238E27FC236}">
                <a16:creationId xmlns:a16="http://schemas.microsoft.com/office/drawing/2014/main" id="{D976B9E8-F96B-73AD-69B1-252477A9A61D}"/>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147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12694" y="455481"/>
            <a:ext cx="8850620" cy="873388"/>
          </a:xfrm>
        </p:spPr>
        <p:txBody>
          <a:bodyPr/>
          <a:lstStyle/>
          <a:p>
            <a:r>
              <a:rPr lang="en-AU" sz="3200" dirty="0"/>
              <a:t>Lodging an application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ext Box 2">
            <a:extLst>
              <a:ext uri="{FF2B5EF4-FFF2-40B4-BE49-F238E27FC236}">
                <a16:creationId xmlns:a16="http://schemas.microsoft.com/office/drawing/2014/main" id="{469DBC69-01D5-D5E2-728D-F8A3C4A917A9}"/>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D384D551-756C-59FB-7492-275DAD3553F5}"/>
              </a:ext>
            </a:extLst>
          </p:cNvPr>
          <p:cNvPicPr>
            <a:picLocks noChangeAspect="1"/>
          </p:cNvPicPr>
          <p:nvPr/>
        </p:nvPicPr>
        <p:blipFill>
          <a:blip r:embed="rId3"/>
          <a:stretch>
            <a:fillRect/>
          </a:stretch>
        </p:blipFill>
        <p:spPr>
          <a:xfrm>
            <a:off x="0" y="1811173"/>
            <a:ext cx="12192000" cy="3235653"/>
          </a:xfrm>
          <a:prstGeom prst="rect">
            <a:avLst/>
          </a:prstGeom>
        </p:spPr>
      </p:pic>
      <p:sp>
        <p:nvSpPr>
          <p:cNvPr id="4" name="Rectangle: Rounded Corners 3">
            <a:extLst>
              <a:ext uri="{FF2B5EF4-FFF2-40B4-BE49-F238E27FC236}">
                <a16:creationId xmlns:a16="http://schemas.microsoft.com/office/drawing/2014/main" id="{7EEF3B86-A548-5206-2115-082C559FA617}"/>
              </a:ext>
            </a:extLst>
          </p:cNvPr>
          <p:cNvSpPr/>
          <p:nvPr/>
        </p:nvSpPr>
        <p:spPr>
          <a:xfrm>
            <a:off x="10659427" y="3029606"/>
            <a:ext cx="869966" cy="399393"/>
          </a:xfrm>
          <a:prstGeom prst="roundRect">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5AFA3E66-5CE7-BBC4-AC0F-8D7E18C843CF}"/>
              </a:ext>
            </a:extLst>
          </p:cNvPr>
          <p:cNvPicPr>
            <a:picLocks noChangeAspect="1"/>
          </p:cNvPicPr>
          <p:nvPr/>
        </p:nvPicPr>
        <p:blipFill>
          <a:blip r:embed="rId4"/>
          <a:stretch>
            <a:fillRect/>
          </a:stretch>
        </p:blipFill>
        <p:spPr>
          <a:xfrm>
            <a:off x="307723" y="2987255"/>
            <a:ext cx="468966" cy="242047"/>
          </a:xfrm>
          <a:prstGeom prst="rect">
            <a:avLst/>
          </a:prstGeom>
        </p:spPr>
      </p:pic>
      <p:pic>
        <p:nvPicPr>
          <p:cNvPr id="13" name="Picture 12">
            <a:extLst>
              <a:ext uri="{FF2B5EF4-FFF2-40B4-BE49-F238E27FC236}">
                <a16:creationId xmlns:a16="http://schemas.microsoft.com/office/drawing/2014/main" id="{9FC2C3DE-FFB2-B3B1-894B-27170FF34521}"/>
              </a:ext>
            </a:extLst>
          </p:cNvPr>
          <p:cNvPicPr>
            <a:picLocks noChangeAspect="1"/>
          </p:cNvPicPr>
          <p:nvPr/>
        </p:nvPicPr>
        <p:blipFill>
          <a:blip r:embed="rId4"/>
          <a:stretch>
            <a:fillRect/>
          </a:stretch>
        </p:blipFill>
        <p:spPr>
          <a:xfrm>
            <a:off x="307723" y="3464131"/>
            <a:ext cx="468966" cy="242047"/>
          </a:xfrm>
          <a:prstGeom prst="rect">
            <a:avLst/>
          </a:prstGeom>
        </p:spPr>
      </p:pic>
      <p:pic>
        <p:nvPicPr>
          <p:cNvPr id="14" name="Picture 13">
            <a:extLst>
              <a:ext uri="{FF2B5EF4-FFF2-40B4-BE49-F238E27FC236}">
                <a16:creationId xmlns:a16="http://schemas.microsoft.com/office/drawing/2014/main" id="{F7C872C3-5687-BCEB-F0B4-A5095DBBC1EC}"/>
              </a:ext>
            </a:extLst>
          </p:cNvPr>
          <p:cNvPicPr>
            <a:picLocks noChangeAspect="1"/>
          </p:cNvPicPr>
          <p:nvPr/>
        </p:nvPicPr>
        <p:blipFill>
          <a:blip r:embed="rId4"/>
          <a:stretch>
            <a:fillRect/>
          </a:stretch>
        </p:blipFill>
        <p:spPr>
          <a:xfrm>
            <a:off x="307723" y="3947330"/>
            <a:ext cx="468966" cy="242047"/>
          </a:xfrm>
          <a:prstGeom prst="rect">
            <a:avLst/>
          </a:prstGeom>
        </p:spPr>
      </p:pic>
      <p:pic>
        <p:nvPicPr>
          <p:cNvPr id="15" name="Picture 14">
            <a:extLst>
              <a:ext uri="{FF2B5EF4-FFF2-40B4-BE49-F238E27FC236}">
                <a16:creationId xmlns:a16="http://schemas.microsoft.com/office/drawing/2014/main" id="{B8C92D77-CDB2-4681-13DB-27AF13613843}"/>
              </a:ext>
            </a:extLst>
          </p:cNvPr>
          <p:cNvPicPr>
            <a:picLocks noChangeAspect="1"/>
          </p:cNvPicPr>
          <p:nvPr/>
        </p:nvPicPr>
        <p:blipFill>
          <a:blip r:embed="rId4"/>
          <a:stretch>
            <a:fillRect/>
          </a:stretch>
        </p:blipFill>
        <p:spPr>
          <a:xfrm>
            <a:off x="307723" y="4434165"/>
            <a:ext cx="468966" cy="242047"/>
          </a:xfrm>
          <a:prstGeom prst="rect">
            <a:avLst/>
          </a:prstGeom>
        </p:spPr>
      </p:pic>
      <p:pic>
        <p:nvPicPr>
          <p:cNvPr id="16" name="Picture 15">
            <a:extLst>
              <a:ext uri="{FF2B5EF4-FFF2-40B4-BE49-F238E27FC236}">
                <a16:creationId xmlns:a16="http://schemas.microsoft.com/office/drawing/2014/main" id="{18797764-BAB8-8C4B-7E71-F8E8FC177C71}"/>
              </a:ext>
            </a:extLst>
          </p:cNvPr>
          <p:cNvPicPr>
            <a:picLocks noChangeAspect="1"/>
          </p:cNvPicPr>
          <p:nvPr/>
        </p:nvPicPr>
        <p:blipFill>
          <a:blip r:embed="rId4"/>
          <a:stretch>
            <a:fillRect/>
          </a:stretch>
        </p:blipFill>
        <p:spPr>
          <a:xfrm>
            <a:off x="7031253" y="4434166"/>
            <a:ext cx="468966" cy="242047"/>
          </a:xfrm>
          <a:prstGeom prst="rect">
            <a:avLst/>
          </a:prstGeom>
        </p:spPr>
      </p:pic>
      <p:pic>
        <p:nvPicPr>
          <p:cNvPr id="17" name="Picture 16">
            <a:extLst>
              <a:ext uri="{FF2B5EF4-FFF2-40B4-BE49-F238E27FC236}">
                <a16:creationId xmlns:a16="http://schemas.microsoft.com/office/drawing/2014/main" id="{CD5A7FAF-9E84-AB21-2ED7-DD11A88CC876}"/>
              </a:ext>
            </a:extLst>
          </p:cNvPr>
          <p:cNvPicPr>
            <a:picLocks noChangeAspect="1"/>
          </p:cNvPicPr>
          <p:nvPr/>
        </p:nvPicPr>
        <p:blipFill>
          <a:blip r:embed="rId4"/>
          <a:stretch>
            <a:fillRect/>
          </a:stretch>
        </p:blipFill>
        <p:spPr>
          <a:xfrm>
            <a:off x="7031253" y="3951862"/>
            <a:ext cx="468966" cy="242047"/>
          </a:xfrm>
          <a:prstGeom prst="rect">
            <a:avLst/>
          </a:prstGeom>
        </p:spPr>
      </p:pic>
      <p:pic>
        <p:nvPicPr>
          <p:cNvPr id="18" name="Picture 17">
            <a:extLst>
              <a:ext uri="{FF2B5EF4-FFF2-40B4-BE49-F238E27FC236}">
                <a16:creationId xmlns:a16="http://schemas.microsoft.com/office/drawing/2014/main" id="{9ED4E92F-FBCC-1AD6-283E-443E7359817D}"/>
              </a:ext>
            </a:extLst>
          </p:cNvPr>
          <p:cNvPicPr>
            <a:picLocks noChangeAspect="1"/>
          </p:cNvPicPr>
          <p:nvPr/>
        </p:nvPicPr>
        <p:blipFill>
          <a:blip r:embed="rId4"/>
          <a:stretch>
            <a:fillRect/>
          </a:stretch>
        </p:blipFill>
        <p:spPr>
          <a:xfrm>
            <a:off x="6945928" y="3469558"/>
            <a:ext cx="468966" cy="242047"/>
          </a:xfrm>
          <a:prstGeom prst="rect">
            <a:avLst/>
          </a:prstGeom>
        </p:spPr>
      </p:pic>
      <p:pic>
        <p:nvPicPr>
          <p:cNvPr id="19" name="Picture 18">
            <a:extLst>
              <a:ext uri="{FF2B5EF4-FFF2-40B4-BE49-F238E27FC236}">
                <a16:creationId xmlns:a16="http://schemas.microsoft.com/office/drawing/2014/main" id="{86466B1E-1F5C-7E70-F9D5-448020F1F3D9}"/>
              </a:ext>
            </a:extLst>
          </p:cNvPr>
          <p:cNvPicPr>
            <a:picLocks noChangeAspect="1"/>
          </p:cNvPicPr>
          <p:nvPr/>
        </p:nvPicPr>
        <p:blipFill>
          <a:blip r:embed="rId4"/>
          <a:stretch>
            <a:fillRect/>
          </a:stretch>
        </p:blipFill>
        <p:spPr>
          <a:xfrm>
            <a:off x="6932640" y="2987254"/>
            <a:ext cx="468966" cy="242047"/>
          </a:xfrm>
          <a:prstGeom prst="rect">
            <a:avLst/>
          </a:prstGeom>
        </p:spPr>
      </p:pic>
    </p:spTree>
    <p:extLst>
      <p:ext uri="{BB962C8B-B14F-4D97-AF65-F5344CB8AC3E}">
        <p14:creationId xmlns:p14="http://schemas.microsoft.com/office/powerpoint/2010/main" val="33929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93815" y="407536"/>
            <a:ext cx="9430041" cy="873388"/>
          </a:xfrm>
        </p:spPr>
        <p:txBody>
          <a:bodyPr/>
          <a:lstStyle/>
          <a:p>
            <a:r>
              <a:rPr lang="en-AU" sz="3200" dirty="0"/>
              <a:t>Your child’s details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a:extLst>
              <a:ext uri="{FF2B5EF4-FFF2-40B4-BE49-F238E27FC236}">
                <a16:creationId xmlns:a16="http://schemas.microsoft.com/office/drawing/2014/main" id="{D2680559-4048-4441-821D-1EB43A6739E8}"/>
              </a:ext>
            </a:extLst>
          </p:cNvPr>
          <p:cNvPicPr>
            <a:picLocks noChangeAspect="1"/>
          </p:cNvPicPr>
          <p:nvPr/>
        </p:nvPicPr>
        <p:blipFill>
          <a:blip r:embed="rId3"/>
          <a:stretch>
            <a:fillRect/>
          </a:stretch>
        </p:blipFill>
        <p:spPr>
          <a:xfrm>
            <a:off x="5900327" y="3429000"/>
            <a:ext cx="6291673" cy="1759828"/>
          </a:xfrm>
          <a:prstGeom prst="rect">
            <a:avLst/>
          </a:prstGeom>
        </p:spPr>
      </p:pic>
      <p:sp>
        <p:nvSpPr>
          <p:cNvPr id="3" name="Text Box 2">
            <a:extLst>
              <a:ext uri="{FF2B5EF4-FFF2-40B4-BE49-F238E27FC236}">
                <a16:creationId xmlns:a16="http://schemas.microsoft.com/office/drawing/2014/main" id="{7F2B6E50-FCA2-AF12-F449-BCEC333D0654}"/>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C9F6E466-F4A4-5107-2505-FC7BD305A67A}"/>
              </a:ext>
            </a:extLst>
          </p:cNvPr>
          <p:cNvSpPr txBox="1"/>
          <p:nvPr/>
        </p:nvSpPr>
        <p:spPr>
          <a:xfrm>
            <a:off x="6096000" y="4518725"/>
            <a:ext cx="4814047" cy="461665"/>
          </a:xfrm>
          <a:prstGeom prst="rect">
            <a:avLst/>
          </a:prstGeom>
          <a:noFill/>
        </p:spPr>
        <p:txBody>
          <a:bodyPr wrap="square" rtlCol="0">
            <a:spAutoFit/>
          </a:bodyPr>
          <a:lstStyle/>
          <a:p>
            <a:r>
              <a:rPr lang="en-AU" sz="2400" b="1" dirty="0">
                <a:highlight>
                  <a:srgbClr val="FFFF00"/>
                </a:highlight>
              </a:rPr>
              <a:t>SEPARATE APPLICATION PROCESS</a:t>
            </a:r>
          </a:p>
        </p:txBody>
      </p:sp>
      <p:pic>
        <p:nvPicPr>
          <p:cNvPr id="17" name="Picture 16">
            <a:extLst>
              <a:ext uri="{FF2B5EF4-FFF2-40B4-BE49-F238E27FC236}">
                <a16:creationId xmlns:a16="http://schemas.microsoft.com/office/drawing/2014/main" id="{6D5E77F8-6E7A-17A7-74BA-EB3DF8451CF6}"/>
              </a:ext>
            </a:extLst>
          </p:cNvPr>
          <p:cNvPicPr>
            <a:picLocks noChangeAspect="1"/>
          </p:cNvPicPr>
          <p:nvPr/>
        </p:nvPicPr>
        <p:blipFill>
          <a:blip r:embed="rId4"/>
          <a:stretch>
            <a:fillRect/>
          </a:stretch>
        </p:blipFill>
        <p:spPr>
          <a:xfrm>
            <a:off x="84024" y="1547689"/>
            <a:ext cx="5534025" cy="3733800"/>
          </a:xfrm>
          <a:prstGeom prst="rect">
            <a:avLst/>
          </a:prstGeom>
        </p:spPr>
      </p:pic>
      <p:pic>
        <p:nvPicPr>
          <p:cNvPr id="9" name="Picture 8">
            <a:extLst>
              <a:ext uri="{FF2B5EF4-FFF2-40B4-BE49-F238E27FC236}">
                <a16:creationId xmlns:a16="http://schemas.microsoft.com/office/drawing/2014/main" id="{9638B078-09A5-8257-1868-6F2440E3C537}"/>
              </a:ext>
            </a:extLst>
          </p:cNvPr>
          <p:cNvPicPr>
            <a:picLocks noChangeAspect="1"/>
          </p:cNvPicPr>
          <p:nvPr/>
        </p:nvPicPr>
        <p:blipFill>
          <a:blip r:embed="rId5"/>
          <a:stretch>
            <a:fillRect/>
          </a:stretch>
        </p:blipFill>
        <p:spPr>
          <a:xfrm>
            <a:off x="6214176" y="412373"/>
            <a:ext cx="5495925" cy="2533650"/>
          </a:xfrm>
          <a:prstGeom prst="rect">
            <a:avLst/>
          </a:prstGeom>
        </p:spPr>
      </p:pic>
      <p:pic>
        <p:nvPicPr>
          <p:cNvPr id="27" name="Picture 26">
            <a:extLst>
              <a:ext uri="{FF2B5EF4-FFF2-40B4-BE49-F238E27FC236}">
                <a16:creationId xmlns:a16="http://schemas.microsoft.com/office/drawing/2014/main" id="{684CF6A6-FCB6-60A9-2ABF-8303C71EFFDD}"/>
              </a:ext>
            </a:extLst>
          </p:cNvPr>
          <p:cNvPicPr>
            <a:picLocks noChangeAspect="1"/>
          </p:cNvPicPr>
          <p:nvPr/>
        </p:nvPicPr>
        <p:blipFill>
          <a:blip r:embed="rId6"/>
          <a:stretch>
            <a:fillRect/>
          </a:stretch>
        </p:blipFill>
        <p:spPr>
          <a:xfrm>
            <a:off x="10100702" y="2447500"/>
            <a:ext cx="847725" cy="619125"/>
          </a:xfrm>
          <a:prstGeom prst="rect">
            <a:avLst/>
          </a:prstGeom>
        </p:spPr>
      </p:pic>
      <p:sp>
        <p:nvSpPr>
          <p:cNvPr id="6" name="TextBox 5">
            <a:extLst>
              <a:ext uri="{FF2B5EF4-FFF2-40B4-BE49-F238E27FC236}">
                <a16:creationId xmlns:a16="http://schemas.microsoft.com/office/drawing/2014/main" id="{3D63A951-BDC0-EEF8-280D-BCAA8C9A1252}"/>
              </a:ext>
            </a:extLst>
          </p:cNvPr>
          <p:cNvSpPr txBox="1"/>
          <p:nvPr/>
        </p:nvSpPr>
        <p:spPr>
          <a:xfrm>
            <a:off x="7781365" y="1474773"/>
            <a:ext cx="3377901" cy="923330"/>
          </a:xfrm>
          <a:prstGeom prst="rect">
            <a:avLst/>
          </a:prstGeom>
          <a:noFill/>
        </p:spPr>
        <p:txBody>
          <a:bodyPr wrap="square" rtlCol="0">
            <a:spAutoFit/>
          </a:bodyPr>
          <a:lstStyle/>
          <a:p>
            <a:pPr algn="ctr"/>
            <a:r>
              <a:rPr lang="en-AU" dirty="0">
                <a:highlight>
                  <a:srgbClr val="FFFF00"/>
                </a:highlight>
              </a:rPr>
              <a:t>Children will be sent to the same testing session as other students at the same school</a:t>
            </a:r>
          </a:p>
        </p:txBody>
      </p:sp>
      <p:sp>
        <p:nvSpPr>
          <p:cNvPr id="11" name="TextBox 10">
            <a:extLst>
              <a:ext uri="{FF2B5EF4-FFF2-40B4-BE49-F238E27FC236}">
                <a16:creationId xmlns:a16="http://schemas.microsoft.com/office/drawing/2014/main" id="{928A68B5-D22C-0B0F-7472-DD2EB972A439}"/>
              </a:ext>
            </a:extLst>
          </p:cNvPr>
          <p:cNvSpPr txBox="1"/>
          <p:nvPr/>
        </p:nvSpPr>
        <p:spPr>
          <a:xfrm>
            <a:off x="7185238" y="1783273"/>
            <a:ext cx="3551233" cy="523220"/>
          </a:xfrm>
          <a:prstGeom prst="rect">
            <a:avLst/>
          </a:prstGeom>
          <a:noFill/>
        </p:spPr>
        <p:txBody>
          <a:bodyPr wrap="square" rtlCol="0">
            <a:spAutoFit/>
          </a:bodyPr>
          <a:lstStyle/>
          <a:p>
            <a:pPr algn="ctr"/>
            <a:r>
              <a:rPr lang="en-AU" sz="1400" dirty="0">
                <a:highlight>
                  <a:srgbClr val="FFFF00"/>
                </a:highlight>
              </a:rPr>
              <a:t>If home schooled, select your local catchment school </a:t>
            </a:r>
          </a:p>
        </p:txBody>
      </p:sp>
      <p:pic>
        <p:nvPicPr>
          <p:cNvPr id="12" name="Picture 11">
            <a:extLst>
              <a:ext uri="{FF2B5EF4-FFF2-40B4-BE49-F238E27FC236}">
                <a16:creationId xmlns:a16="http://schemas.microsoft.com/office/drawing/2014/main" id="{F2CAD819-FB0C-9702-7A94-AEE7131A68EE}"/>
              </a:ext>
            </a:extLst>
          </p:cNvPr>
          <p:cNvPicPr>
            <a:picLocks noChangeAspect="1"/>
          </p:cNvPicPr>
          <p:nvPr/>
        </p:nvPicPr>
        <p:blipFill>
          <a:blip r:embed="rId6"/>
          <a:stretch>
            <a:fillRect/>
          </a:stretch>
        </p:blipFill>
        <p:spPr>
          <a:xfrm>
            <a:off x="7230528" y="470665"/>
            <a:ext cx="423799" cy="309516"/>
          </a:xfrm>
          <a:prstGeom prst="rect">
            <a:avLst/>
          </a:prstGeom>
        </p:spPr>
      </p:pic>
      <p:pic>
        <p:nvPicPr>
          <p:cNvPr id="25" name="Picture 24">
            <a:extLst>
              <a:ext uri="{FF2B5EF4-FFF2-40B4-BE49-F238E27FC236}">
                <a16:creationId xmlns:a16="http://schemas.microsoft.com/office/drawing/2014/main" id="{B89CC2CF-7641-1868-C3B5-CE946D382FE0}"/>
              </a:ext>
            </a:extLst>
          </p:cNvPr>
          <p:cNvPicPr>
            <a:picLocks noChangeAspect="1"/>
          </p:cNvPicPr>
          <p:nvPr/>
        </p:nvPicPr>
        <p:blipFill>
          <a:blip r:embed="rId7"/>
          <a:stretch>
            <a:fillRect/>
          </a:stretch>
        </p:blipFill>
        <p:spPr>
          <a:xfrm>
            <a:off x="6260156" y="335176"/>
            <a:ext cx="5448300" cy="4629150"/>
          </a:xfrm>
          <a:prstGeom prst="rect">
            <a:avLst/>
          </a:prstGeom>
        </p:spPr>
      </p:pic>
      <p:sp>
        <p:nvSpPr>
          <p:cNvPr id="7" name="TextBox 6">
            <a:extLst>
              <a:ext uri="{FF2B5EF4-FFF2-40B4-BE49-F238E27FC236}">
                <a16:creationId xmlns:a16="http://schemas.microsoft.com/office/drawing/2014/main" id="{D74EB0ED-96A3-8D1E-095B-E27BBFF81C93}"/>
              </a:ext>
            </a:extLst>
          </p:cNvPr>
          <p:cNvSpPr txBox="1"/>
          <p:nvPr/>
        </p:nvSpPr>
        <p:spPr>
          <a:xfrm>
            <a:off x="8492948" y="1924280"/>
            <a:ext cx="3215508" cy="523220"/>
          </a:xfrm>
          <a:prstGeom prst="rect">
            <a:avLst/>
          </a:prstGeom>
          <a:noFill/>
        </p:spPr>
        <p:txBody>
          <a:bodyPr wrap="square" rtlCol="0">
            <a:spAutoFit/>
          </a:bodyPr>
          <a:lstStyle/>
          <a:p>
            <a:pPr algn="ctr"/>
            <a:r>
              <a:rPr lang="en-AU" sz="1400" dirty="0">
                <a:highlight>
                  <a:srgbClr val="FFFF00"/>
                </a:highlight>
              </a:rPr>
              <a:t>Only available if your child is enrolled outside of WA</a:t>
            </a:r>
          </a:p>
        </p:txBody>
      </p:sp>
    </p:spTree>
    <p:extLst>
      <p:ext uri="{BB962C8B-B14F-4D97-AF65-F5344CB8AC3E}">
        <p14:creationId xmlns:p14="http://schemas.microsoft.com/office/powerpoint/2010/main" val="2927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1"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3EBD43-F475-E035-FBDE-011C08CC6883}"/>
              </a:ext>
            </a:extLst>
          </p:cNvPr>
          <p:cNvPicPr>
            <a:picLocks noChangeAspect="1"/>
          </p:cNvPicPr>
          <p:nvPr/>
        </p:nvPicPr>
        <p:blipFill>
          <a:blip r:embed="rId3"/>
          <a:stretch>
            <a:fillRect/>
          </a:stretch>
        </p:blipFill>
        <p:spPr>
          <a:xfrm>
            <a:off x="1475898" y="753544"/>
            <a:ext cx="7980362" cy="5819552"/>
          </a:xfrm>
          <a:prstGeom prst="rect">
            <a:avLst/>
          </a:prstGeom>
        </p:spPr>
      </p:pic>
      <p:sp>
        <p:nvSpPr>
          <p:cNvPr id="10" name="Title 9"/>
          <p:cNvSpPr>
            <a:spLocks noGrp="1"/>
          </p:cNvSpPr>
          <p:nvPr>
            <p:ph type="title"/>
          </p:nvPr>
        </p:nvSpPr>
        <p:spPr>
          <a:xfrm>
            <a:off x="1475898" y="206592"/>
            <a:ext cx="10483046" cy="873388"/>
          </a:xfrm>
        </p:spPr>
        <p:txBody>
          <a:bodyPr/>
          <a:lstStyle/>
          <a:p>
            <a:r>
              <a:rPr lang="en-AU" sz="3200" dirty="0"/>
              <a:t>Adjusted Testing Conditions and ASET Exemptions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5" name="Picture 14">
            <a:extLst>
              <a:ext uri="{FF2B5EF4-FFF2-40B4-BE49-F238E27FC236}">
                <a16:creationId xmlns:a16="http://schemas.microsoft.com/office/drawing/2014/main" id="{D836F49F-71E9-4348-8952-AA5197B6BCD6}"/>
              </a:ext>
            </a:extLst>
          </p:cNvPr>
          <p:cNvPicPr>
            <a:picLocks noChangeAspect="1"/>
          </p:cNvPicPr>
          <p:nvPr/>
        </p:nvPicPr>
        <p:blipFill>
          <a:blip r:embed="rId4"/>
          <a:stretch>
            <a:fillRect/>
          </a:stretch>
        </p:blipFill>
        <p:spPr>
          <a:xfrm>
            <a:off x="5310503" y="643286"/>
            <a:ext cx="6067793" cy="5809589"/>
          </a:xfrm>
          <a:prstGeom prst="rect">
            <a:avLst/>
          </a:prstGeom>
          <a:ln>
            <a:noFill/>
          </a:ln>
          <a:effectLst>
            <a:outerShdw blurRad="292100" dist="139700" dir="2700000" algn="tl" rotWithShape="0">
              <a:srgbClr val="333333">
                <a:alpha val="65000"/>
              </a:srgbClr>
            </a:outerShdw>
          </a:effectLst>
        </p:spPr>
      </p:pic>
      <p:sp>
        <p:nvSpPr>
          <p:cNvPr id="3" name="Text Box 2">
            <a:extLst>
              <a:ext uri="{FF2B5EF4-FFF2-40B4-BE49-F238E27FC236}">
                <a16:creationId xmlns:a16="http://schemas.microsoft.com/office/drawing/2014/main" id="{C767CDDD-2E3A-54B1-6B1F-F589D024D8C6}"/>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Graphic 7" descr="Line arrow: Straight with solid fill">
            <a:extLst>
              <a:ext uri="{FF2B5EF4-FFF2-40B4-BE49-F238E27FC236}">
                <a16:creationId xmlns:a16="http://schemas.microsoft.com/office/drawing/2014/main" id="{C0F75863-3463-4CBB-9E55-3A40B762A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74378" y="5389648"/>
            <a:ext cx="1106170" cy="873388"/>
          </a:xfrm>
          <a:prstGeom prst="rect">
            <a:avLst/>
          </a:prstGeom>
        </p:spPr>
      </p:pic>
    </p:spTree>
    <p:extLst>
      <p:ext uri="{BB962C8B-B14F-4D97-AF65-F5344CB8AC3E}">
        <p14:creationId xmlns:p14="http://schemas.microsoft.com/office/powerpoint/2010/main" val="27363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EA8C2-DB41-BFCE-D097-9DC014C1B749}"/>
              </a:ext>
            </a:extLst>
          </p:cNvPr>
          <p:cNvPicPr>
            <a:picLocks noChangeAspect="1"/>
          </p:cNvPicPr>
          <p:nvPr/>
        </p:nvPicPr>
        <p:blipFill>
          <a:blip r:embed="rId2"/>
          <a:stretch>
            <a:fillRect/>
          </a:stretch>
        </p:blipFill>
        <p:spPr>
          <a:xfrm>
            <a:off x="1553379" y="722099"/>
            <a:ext cx="8184264" cy="5968245"/>
          </a:xfrm>
          <a:prstGeom prst="rect">
            <a:avLst/>
          </a:prstGeom>
        </p:spPr>
      </p:pic>
      <p:sp>
        <p:nvSpPr>
          <p:cNvPr id="10" name="Title 9"/>
          <p:cNvSpPr>
            <a:spLocks noGrp="1"/>
          </p:cNvSpPr>
          <p:nvPr>
            <p:ph type="title"/>
          </p:nvPr>
        </p:nvSpPr>
        <p:spPr>
          <a:xfrm>
            <a:off x="1553379" y="285405"/>
            <a:ext cx="10118359" cy="873388"/>
          </a:xfrm>
        </p:spPr>
        <p:txBody>
          <a:bodyPr/>
          <a:lstStyle/>
          <a:p>
            <a:r>
              <a:rPr lang="en-AU" sz="3200" dirty="0"/>
              <a:t>Adjusted Testing Conditions and ASET Exemptions</a:t>
            </a:r>
          </a:p>
        </p:txBody>
      </p:sp>
      <p:sp>
        <p:nvSpPr>
          <p:cNvPr id="3" name="Text Box 2">
            <a:extLst>
              <a:ext uri="{FF2B5EF4-FFF2-40B4-BE49-F238E27FC236}">
                <a16:creationId xmlns:a16="http://schemas.microsoft.com/office/drawing/2014/main" id="{A62A374A-8161-D2F0-FB42-8AD2CB792057}"/>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9" name="Graphic 8" descr="Line arrow: Straight with solid fill">
            <a:extLst>
              <a:ext uri="{FF2B5EF4-FFF2-40B4-BE49-F238E27FC236}">
                <a16:creationId xmlns:a16="http://schemas.microsoft.com/office/drawing/2014/main" id="{EA24E27F-A32B-3247-2A1F-1CAA8E6442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90258" y="5882751"/>
            <a:ext cx="1106170" cy="873388"/>
          </a:xfrm>
          <a:prstGeom prst="rect">
            <a:avLst/>
          </a:prstGeom>
        </p:spPr>
      </p:pic>
      <p:pic>
        <p:nvPicPr>
          <p:cNvPr id="5" name="Picture 4">
            <a:extLst>
              <a:ext uri="{FF2B5EF4-FFF2-40B4-BE49-F238E27FC236}">
                <a16:creationId xmlns:a16="http://schemas.microsoft.com/office/drawing/2014/main" id="{2CD84C39-F855-F5CD-EAE7-4050F38A2859}"/>
              </a:ext>
            </a:extLst>
          </p:cNvPr>
          <p:cNvPicPr>
            <a:picLocks noChangeAspect="1"/>
          </p:cNvPicPr>
          <p:nvPr/>
        </p:nvPicPr>
        <p:blipFill>
          <a:blip r:embed="rId5"/>
          <a:stretch>
            <a:fillRect/>
          </a:stretch>
        </p:blipFill>
        <p:spPr>
          <a:xfrm>
            <a:off x="2516500" y="285405"/>
            <a:ext cx="7231439" cy="6290951"/>
          </a:xfrm>
          <a:prstGeom prst="rect">
            <a:avLst/>
          </a:prstGeom>
        </p:spPr>
      </p:pic>
      <p:sp>
        <p:nvSpPr>
          <p:cNvPr id="6" name="TextBox 5">
            <a:extLst>
              <a:ext uri="{FF2B5EF4-FFF2-40B4-BE49-F238E27FC236}">
                <a16:creationId xmlns:a16="http://schemas.microsoft.com/office/drawing/2014/main" id="{D7528A28-08DE-B8D4-655A-2D505B87F0A5}"/>
              </a:ext>
            </a:extLst>
          </p:cNvPr>
          <p:cNvSpPr txBox="1"/>
          <p:nvPr/>
        </p:nvSpPr>
        <p:spPr>
          <a:xfrm>
            <a:off x="9816352" y="1438095"/>
            <a:ext cx="2115671" cy="1754326"/>
          </a:xfrm>
          <a:prstGeom prst="rect">
            <a:avLst/>
          </a:prstGeom>
          <a:noFill/>
        </p:spPr>
        <p:txBody>
          <a:bodyPr wrap="square" rtlCol="0">
            <a:spAutoFit/>
          </a:bodyPr>
          <a:lstStyle/>
          <a:p>
            <a:pPr algn="ctr"/>
            <a:r>
              <a:rPr lang="en-AU" dirty="0"/>
              <a:t>There is a section you will need to ask your child’s school to complete, make sure you leave the time for this</a:t>
            </a:r>
          </a:p>
        </p:txBody>
      </p:sp>
      <p:sp>
        <p:nvSpPr>
          <p:cNvPr id="2" name="TextBox 1">
            <a:extLst>
              <a:ext uri="{FF2B5EF4-FFF2-40B4-BE49-F238E27FC236}">
                <a16:creationId xmlns:a16="http://schemas.microsoft.com/office/drawing/2014/main" id="{B31D874D-FBD1-9BBE-4834-90756AF56B16}"/>
              </a:ext>
            </a:extLst>
          </p:cNvPr>
          <p:cNvSpPr txBox="1"/>
          <p:nvPr/>
        </p:nvSpPr>
        <p:spPr>
          <a:xfrm>
            <a:off x="9816351" y="3811881"/>
            <a:ext cx="2115671" cy="1477328"/>
          </a:xfrm>
          <a:prstGeom prst="rect">
            <a:avLst/>
          </a:prstGeom>
          <a:noFill/>
        </p:spPr>
        <p:txBody>
          <a:bodyPr wrap="square" rtlCol="0">
            <a:spAutoFit/>
          </a:bodyPr>
          <a:lstStyle/>
          <a:p>
            <a:pPr algn="ctr"/>
            <a:r>
              <a:rPr lang="en-AU" dirty="0">
                <a:highlight>
                  <a:srgbClr val="FFFF00"/>
                </a:highlight>
              </a:rPr>
              <a:t>Completed forms and supporting evidence due no later than </a:t>
            </a:r>
            <a:r>
              <a:rPr lang="en-AU" b="1" dirty="0">
                <a:highlight>
                  <a:srgbClr val="FFFF00"/>
                </a:highlight>
              </a:rPr>
              <a:t>Monday, 17 February 2025</a:t>
            </a:r>
          </a:p>
        </p:txBody>
      </p:sp>
    </p:spTree>
    <p:extLst>
      <p:ext uri="{BB962C8B-B14F-4D97-AF65-F5344CB8AC3E}">
        <p14:creationId xmlns:p14="http://schemas.microsoft.com/office/powerpoint/2010/main" val="8490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CA81-AFBD-4DD3-8189-1748EB0349ED}"/>
              </a:ext>
            </a:extLst>
          </p:cNvPr>
          <p:cNvSpPr>
            <a:spLocks noGrp="1"/>
          </p:cNvSpPr>
          <p:nvPr>
            <p:ph type="title"/>
          </p:nvPr>
        </p:nvSpPr>
        <p:spPr>
          <a:xfrm>
            <a:off x="946298" y="0"/>
            <a:ext cx="9409814" cy="2068496"/>
          </a:xfrm>
        </p:spPr>
        <p:txBody>
          <a:bodyPr/>
          <a:lstStyle/>
          <a:p>
            <a:pPr algn="ctr">
              <a:lnSpc>
                <a:spcPct val="150000"/>
              </a:lnSpc>
            </a:pPr>
            <a:r>
              <a:rPr kumimoji="0" lang="en-AU" sz="2600" b="1" i="0" u="none" strike="noStrike" kern="1200" cap="none" spc="0" normalizeH="0" baseline="0" noProof="0" dirty="0">
                <a:ln>
                  <a:noFill/>
                </a:ln>
                <a:solidFill>
                  <a:srgbClr val="A40A66"/>
                </a:solidFill>
                <a:effectLst/>
                <a:uLnTx/>
                <a:uFillTx/>
                <a:latin typeface="Arial" panose="020B0604020202020204" pitchFamily="34" charset="0"/>
                <a:ea typeface="+mn-ea"/>
                <a:cs typeface="Arial" panose="020B0604020202020204" pitchFamily="34" charset="0"/>
              </a:rPr>
              <a:t>We acknowledge and respect the traditional custodians of the lands and waters on which our students live and are educated throughout Western Australia.</a:t>
            </a:r>
            <a:endParaRPr lang="en-AU" sz="2600" dirty="0"/>
          </a:p>
        </p:txBody>
      </p:sp>
      <p:sp>
        <p:nvSpPr>
          <p:cNvPr id="3" name="Content Placeholder 2">
            <a:extLst>
              <a:ext uri="{FF2B5EF4-FFF2-40B4-BE49-F238E27FC236}">
                <a16:creationId xmlns:a16="http://schemas.microsoft.com/office/drawing/2014/main" id="{73454612-0D01-4FB1-85F7-45CE402D8CA8}"/>
              </a:ext>
            </a:extLst>
          </p:cNvPr>
          <p:cNvSpPr>
            <a:spLocks noGrp="1"/>
          </p:cNvSpPr>
          <p:nvPr>
            <p:ph sz="half" idx="1"/>
          </p:nvPr>
        </p:nvSpPr>
        <p:spPr>
          <a:xfrm>
            <a:off x="363985" y="2068496"/>
            <a:ext cx="11070863" cy="4615980"/>
          </a:xfrm>
        </p:spPr>
        <p:txBody>
          <a:bodyPr/>
          <a:lstStyle/>
          <a:p>
            <a:pPr>
              <a:lnSpc>
                <a:spcPct val="150000"/>
              </a:lnSpc>
              <a:spcBef>
                <a:spcPts val="1200"/>
              </a:spcBef>
              <a:spcAft>
                <a:spcPts val="1800"/>
              </a:spcAft>
            </a:pPr>
            <a:r>
              <a:rPr kumimoji="0" lang="en-AU"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We acknowledge and understand that Elders, parents, families and communities are the first educators of their children and we recognise and value the cultures and strengths that Aboriginal children bring to the classroom. Aboriginal people have a long tradition of teaching and learning through sharing their connections with country, community, language and culture, and through their oral histories, stories and lived experiences that are passed from generation to generation. We recognise and value the learning that Aboriginal children bring with them from their homes and communities into the classroom.</a:t>
            </a:r>
          </a:p>
          <a:p>
            <a:endParaRPr lang="en-AU" dirty="0"/>
          </a:p>
        </p:txBody>
      </p:sp>
    </p:spTree>
    <p:extLst>
      <p:ext uri="{BB962C8B-B14F-4D97-AF65-F5344CB8AC3E}">
        <p14:creationId xmlns:p14="http://schemas.microsoft.com/office/powerpoint/2010/main" val="414015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69475" y="329975"/>
            <a:ext cx="8830326" cy="873388"/>
          </a:xfrm>
        </p:spPr>
        <p:txBody>
          <a:bodyPr/>
          <a:lstStyle/>
          <a:p>
            <a:r>
              <a:rPr lang="en-AU" sz="3200" dirty="0"/>
              <a:t>Parent/carer contact information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ext Box 2">
            <a:extLst>
              <a:ext uri="{FF2B5EF4-FFF2-40B4-BE49-F238E27FC236}">
                <a16:creationId xmlns:a16="http://schemas.microsoft.com/office/drawing/2014/main" id="{65E358F2-B52E-BF5B-D2CB-4227C5309FCB}"/>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F419EC8C-4309-1D4C-BA0F-89DDEC2F4D97}"/>
              </a:ext>
            </a:extLst>
          </p:cNvPr>
          <p:cNvSpPr txBox="1"/>
          <p:nvPr/>
        </p:nvSpPr>
        <p:spPr>
          <a:xfrm>
            <a:off x="6306839" y="5614228"/>
            <a:ext cx="887076" cy="137733"/>
          </a:xfrm>
          <a:prstGeom prst="rect">
            <a:avLst/>
          </a:prstGeom>
          <a:solidFill>
            <a:schemeClr val="bg1">
              <a:lumMod val="95000"/>
            </a:schemeClr>
          </a:solidFill>
          <a:ln>
            <a:noFill/>
          </a:ln>
        </p:spPr>
        <p:txBody>
          <a:bodyPr wrap="square" rtlCol="0">
            <a:spAutoFit/>
          </a:bodyPr>
          <a:lstStyle/>
          <a:p>
            <a:endParaRPr lang="en-AU" dirty="0"/>
          </a:p>
        </p:txBody>
      </p:sp>
      <p:pic>
        <p:nvPicPr>
          <p:cNvPr id="8" name="Picture 7">
            <a:extLst>
              <a:ext uri="{FF2B5EF4-FFF2-40B4-BE49-F238E27FC236}">
                <a16:creationId xmlns:a16="http://schemas.microsoft.com/office/drawing/2014/main" id="{5DF9E3E1-E04D-D3B2-7E47-FC9BCE40ED50}"/>
              </a:ext>
            </a:extLst>
          </p:cNvPr>
          <p:cNvPicPr>
            <a:picLocks noChangeAspect="1"/>
          </p:cNvPicPr>
          <p:nvPr/>
        </p:nvPicPr>
        <p:blipFill>
          <a:blip r:embed="rId3"/>
          <a:stretch>
            <a:fillRect/>
          </a:stretch>
        </p:blipFill>
        <p:spPr>
          <a:xfrm>
            <a:off x="1908941" y="918379"/>
            <a:ext cx="7750066" cy="5524540"/>
          </a:xfrm>
          <a:prstGeom prst="rect">
            <a:avLst/>
          </a:prstGeom>
        </p:spPr>
      </p:pic>
      <p:pic>
        <p:nvPicPr>
          <p:cNvPr id="11" name="Picture 10">
            <a:extLst>
              <a:ext uri="{FF2B5EF4-FFF2-40B4-BE49-F238E27FC236}">
                <a16:creationId xmlns:a16="http://schemas.microsoft.com/office/drawing/2014/main" id="{B2C9F9A4-4925-BDAA-33DE-D8455B568975}"/>
              </a:ext>
            </a:extLst>
          </p:cNvPr>
          <p:cNvPicPr>
            <a:picLocks noChangeAspect="1"/>
          </p:cNvPicPr>
          <p:nvPr/>
        </p:nvPicPr>
        <p:blipFill>
          <a:blip r:embed="rId4"/>
          <a:stretch>
            <a:fillRect/>
          </a:stretch>
        </p:blipFill>
        <p:spPr>
          <a:xfrm>
            <a:off x="1908941" y="2011723"/>
            <a:ext cx="7942207" cy="1085884"/>
          </a:xfrm>
          <a:prstGeom prst="rect">
            <a:avLst/>
          </a:prstGeom>
        </p:spPr>
      </p:pic>
      <p:pic>
        <p:nvPicPr>
          <p:cNvPr id="4" name="Picture 3">
            <a:extLst>
              <a:ext uri="{FF2B5EF4-FFF2-40B4-BE49-F238E27FC236}">
                <a16:creationId xmlns:a16="http://schemas.microsoft.com/office/drawing/2014/main" id="{3E0C3617-3D0E-79A7-C4C6-B51195B3112B}"/>
              </a:ext>
            </a:extLst>
          </p:cNvPr>
          <p:cNvPicPr>
            <a:picLocks noChangeAspect="1"/>
          </p:cNvPicPr>
          <p:nvPr/>
        </p:nvPicPr>
        <p:blipFill>
          <a:blip r:embed="rId5"/>
          <a:stretch>
            <a:fillRect/>
          </a:stretch>
        </p:blipFill>
        <p:spPr>
          <a:xfrm>
            <a:off x="7903013" y="3491948"/>
            <a:ext cx="3896269" cy="1114581"/>
          </a:xfrm>
          <a:prstGeom prst="rect">
            <a:avLst/>
          </a:prstGeom>
        </p:spPr>
      </p:pic>
    </p:spTree>
    <p:extLst>
      <p:ext uri="{BB962C8B-B14F-4D97-AF65-F5344CB8AC3E}">
        <p14:creationId xmlns:p14="http://schemas.microsoft.com/office/powerpoint/2010/main" val="35924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05070" y="285151"/>
            <a:ext cx="9211272" cy="873388"/>
          </a:xfrm>
        </p:spPr>
        <p:txBody>
          <a:bodyPr/>
          <a:lstStyle/>
          <a:p>
            <a:r>
              <a:rPr lang="en-AU" sz="3200" dirty="0"/>
              <a:t>Selecting preferences</a:t>
            </a:r>
          </a:p>
        </p:txBody>
      </p:sp>
      <p:sp>
        <p:nvSpPr>
          <p:cNvPr id="3" name="Text Box 2">
            <a:extLst>
              <a:ext uri="{FF2B5EF4-FFF2-40B4-BE49-F238E27FC236}">
                <a16:creationId xmlns:a16="http://schemas.microsoft.com/office/drawing/2014/main" id="{58B871DC-6148-9817-8988-D577B64FE659}"/>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A28F801C-59FF-C378-1396-F67A0789BC30}"/>
              </a:ext>
            </a:extLst>
          </p:cNvPr>
          <p:cNvSpPr txBox="1"/>
          <p:nvPr/>
        </p:nvSpPr>
        <p:spPr>
          <a:xfrm>
            <a:off x="1897494" y="973873"/>
            <a:ext cx="4386765" cy="369332"/>
          </a:xfrm>
          <a:prstGeom prst="rect">
            <a:avLst/>
          </a:prstGeom>
          <a:noFill/>
        </p:spPr>
        <p:txBody>
          <a:bodyPr wrap="square" rtlCol="0">
            <a:spAutoFit/>
          </a:bodyPr>
          <a:lstStyle/>
          <a:p>
            <a:r>
              <a:rPr lang="en-AU" dirty="0"/>
              <a:t>The preferences video can be viewed </a:t>
            </a:r>
            <a:r>
              <a:rPr lang="en-AU" dirty="0">
                <a:hlinkClick r:id="rId2"/>
              </a:rPr>
              <a:t>here</a:t>
            </a:r>
            <a:r>
              <a:rPr lang="en-AU" dirty="0"/>
              <a:t>.</a:t>
            </a:r>
          </a:p>
        </p:txBody>
      </p:sp>
    </p:spTree>
    <p:extLst>
      <p:ext uri="{BB962C8B-B14F-4D97-AF65-F5344CB8AC3E}">
        <p14:creationId xmlns:p14="http://schemas.microsoft.com/office/powerpoint/2010/main" val="1457193486"/>
      </p:ext>
    </p:extLst>
  </p:cSld>
  <p:clrMapOvr>
    <a:masterClrMapping/>
  </p:clrMapOvr>
  <mc:AlternateContent xmlns:mc="http://schemas.openxmlformats.org/markup-compatibility/2006" xmlns:p14="http://schemas.microsoft.com/office/powerpoint/2010/main">
    <mc:Choice Requires="p14">
      <p:transition spd="slow" p14:dur="2000" advTm="176504"/>
    </mc:Choice>
    <mc:Fallback xmlns="">
      <p:transition spd="slow" advTm="1765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96527" y="285151"/>
            <a:ext cx="9419814" cy="873388"/>
          </a:xfrm>
        </p:spPr>
        <p:txBody>
          <a:bodyPr/>
          <a:lstStyle/>
          <a:p>
            <a:r>
              <a:rPr lang="en-AU" sz="3200" dirty="0"/>
              <a:t>Selecting preferences summary</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222" y="856615"/>
            <a:ext cx="4435715" cy="5514673"/>
          </a:xfrm>
          <a:prstGeom prst="rect">
            <a:avLst/>
          </a:prstGeom>
        </p:spPr>
      </p:pic>
      <p:sp>
        <p:nvSpPr>
          <p:cNvPr id="3" name="Rectangle 2"/>
          <p:cNvSpPr/>
          <p:nvPr/>
        </p:nvSpPr>
        <p:spPr>
          <a:xfrm>
            <a:off x="155575" y="1451835"/>
            <a:ext cx="6096000" cy="4093428"/>
          </a:xfrm>
          <a:prstGeom prst="rect">
            <a:avLst/>
          </a:prstGeom>
        </p:spPr>
        <p:txBody>
          <a:bodyPr>
            <a:spAutoFit/>
          </a:bodyPr>
          <a:lstStyle/>
          <a:p>
            <a:pPr marL="285750" indent="-285750">
              <a:buFont typeface="Arial" panose="020B0604020202020204" pitchFamily="34" charset="0"/>
              <a:buChar char="•"/>
            </a:pPr>
            <a:r>
              <a:rPr lang="en-AU" sz="2000" dirty="0"/>
              <a:t>Maximum of three preferences </a:t>
            </a:r>
          </a:p>
          <a:p>
            <a:pPr marL="285750" indent="-28575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Your preferences determine the testing your child will be invited to attend</a:t>
            </a:r>
          </a:p>
          <a:p>
            <a:endParaRPr lang="en-AU" sz="2000" dirty="0"/>
          </a:p>
          <a:p>
            <a:pPr marL="285750" indent="-285750">
              <a:buFont typeface="Arial" panose="020B0604020202020204" pitchFamily="34" charset="0"/>
              <a:buChar char="•"/>
            </a:pPr>
            <a:r>
              <a:rPr lang="en-AU" sz="2000" dirty="0"/>
              <a:t>No test = no consideration for placement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Once you have lodged your application, any changes need to be requested in writing to </a:t>
            </a:r>
            <a:r>
              <a:rPr lang="en-AU" sz="2000" dirty="0">
                <a:hlinkClick r:id="rId3"/>
              </a:rPr>
              <a:t>gtsu@education.wa.edu.au</a:t>
            </a:r>
            <a:r>
              <a:rPr lang="en-AU" sz="2000" dirty="0"/>
              <a:t> or by phone to 9264 4307</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Please do not lodge multiple applications for the same child as they will be deleted</a:t>
            </a:r>
          </a:p>
        </p:txBody>
      </p:sp>
      <p:sp>
        <p:nvSpPr>
          <p:cNvPr id="4" name="Text Box 2">
            <a:extLst>
              <a:ext uri="{FF2B5EF4-FFF2-40B4-BE49-F238E27FC236}">
                <a16:creationId xmlns:a16="http://schemas.microsoft.com/office/drawing/2014/main" id="{56B9F207-9E9C-8850-22CF-D061DD13D1ED}"/>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0254076"/>
      </p:ext>
    </p:extLst>
  </p:cSld>
  <p:clrMapOvr>
    <a:masterClrMapping/>
  </p:clrMapOvr>
  <mc:AlternateContent xmlns:mc="http://schemas.openxmlformats.org/markup-compatibility/2006" xmlns:p14="http://schemas.microsoft.com/office/powerpoint/2010/main">
    <mc:Choice Requires="p14">
      <p:transition spd="slow" p14:dur="2000" advTm="176504"/>
    </mc:Choice>
    <mc:Fallback xmlns="">
      <p:transition spd="slow" advTm="1765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43953" y="455481"/>
            <a:ext cx="9306860" cy="873388"/>
          </a:xfrm>
        </p:spPr>
        <p:txBody>
          <a:bodyPr/>
          <a:lstStyle/>
          <a:p>
            <a:r>
              <a:rPr lang="en-AU" sz="3200" dirty="0"/>
              <a:t>Additional information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16" y="1577544"/>
            <a:ext cx="8384042" cy="3932926"/>
          </a:xfrm>
          <a:prstGeom prst="rect">
            <a:avLst/>
          </a:prstGeom>
        </p:spPr>
      </p:pic>
      <p:sp>
        <p:nvSpPr>
          <p:cNvPr id="8" name="Right Brace 7"/>
          <p:cNvSpPr/>
          <p:nvPr/>
        </p:nvSpPr>
        <p:spPr bwMode="auto">
          <a:xfrm>
            <a:off x="8709271" y="2543737"/>
            <a:ext cx="509953" cy="2732246"/>
          </a:xfrm>
          <a:prstGeom prst="rightBrace">
            <a:avLst/>
          </a:prstGeom>
          <a:solidFill>
            <a:schemeClr val="bg1"/>
          </a:solidFill>
          <a:ln w="22225" cap="flat" cmpd="sng" algn="ctr">
            <a:solidFill>
              <a:srgbClr val="A40A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a:solidFill>
                <a:prstClr val="black"/>
              </a:solidFill>
              <a:latin typeface="Arial" charset="0"/>
            </a:endParaRPr>
          </a:p>
        </p:txBody>
      </p:sp>
      <p:sp>
        <p:nvSpPr>
          <p:cNvPr id="13" name="TextBox 12"/>
          <p:cNvSpPr txBox="1"/>
          <p:nvPr/>
        </p:nvSpPr>
        <p:spPr>
          <a:xfrm>
            <a:off x="9294095" y="3725194"/>
            <a:ext cx="2710999" cy="369332"/>
          </a:xfrm>
          <a:prstGeom prst="rect">
            <a:avLst/>
          </a:prstGeom>
          <a:noFill/>
        </p:spPr>
        <p:txBody>
          <a:bodyPr wrap="none" rtlCol="0">
            <a:spAutoFit/>
          </a:bodyPr>
          <a:lstStyle/>
          <a:p>
            <a:pPr defTabSz="457200"/>
            <a:r>
              <a:rPr lang="en-AU" dirty="0">
                <a:solidFill>
                  <a:srgbClr val="A40A66"/>
                </a:solidFill>
                <a:latin typeface="Arial" panose="020B0604020202020204" pitchFamily="34" charset="0"/>
                <a:ea typeface="+mj-ea"/>
                <a:cs typeface="Arial" panose="020B0604020202020204" pitchFamily="34" charset="0"/>
              </a:rPr>
              <a:t>Statistical</a:t>
            </a:r>
            <a:r>
              <a:rPr lang="en-AU" dirty="0">
                <a:solidFill>
                  <a:srgbClr val="FF0000"/>
                </a:solidFill>
                <a:latin typeface="Arial" panose="020B0604020202020204" pitchFamily="34" charset="0"/>
                <a:cs typeface="Arial" panose="020B0604020202020204" pitchFamily="34" charset="0"/>
              </a:rPr>
              <a:t> </a:t>
            </a:r>
            <a:r>
              <a:rPr lang="en-AU" dirty="0">
                <a:solidFill>
                  <a:srgbClr val="A40A66"/>
                </a:solidFill>
                <a:latin typeface="Arial" panose="020B0604020202020204" pitchFamily="34" charset="0"/>
                <a:ea typeface="+mj-ea"/>
                <a:cs typeface="Arial" panose="020B0604020202020204" pitchFamily="34" charset="0"/>
              </a:rPr>
              <a:t>questions</a:t>
            </a:r>
            <a:r>
              <a:rPr lang="en-AU" dirty="0">
                <a:solidFill>
                  <a:srgbClr val="FF0000"/>
                </a:solidFill>
                <a:latin typeface="Arial" panose="020B0604020202020204" pitchFamily="34" charset="0"/>
                <a:cs typeface="Arial" panose="020B0604020202020204" pitchFamily="34" charset="0"/>
              </a:rPr>
              <a:t> </a:t>
            </a:r>
            <a:r>
              <a:rPr lang="en-AU" dirty="0">
                <a:solidFill>
                  <a:srgbClr val="A40A66"/>
                </a:solidFill>
                <a:latin typeface="Arial" panose="020B0604020202020204" pitchFamily="34" charset="0"/>
                <a:ea typeface="+mj-ea"/>
                <a:cs typeface="Arial" panose="020B0604020202020204" pitchFamily="34" charset="0"/>
              </a:rPr>
              <a:t>only</a:t>
            </a:r>
          </a:p>
        </p:txBody>
      </p:sp>
      <p:sp>
        <p:nvSpPr>
          <p:cNvPr id="3" name="Text Box 2">
            <a:extLst>
              <a:ext uri="{FF2B5EF4-FFF2-40B4-BE49-F238E27FC236}">
                <a16:creationId xmlns:a16="http://schemas.microsoft.com/office/drawing/2014/main" id="{89695353-535C-A098-B5BA-9954EB217805}"/>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3986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28799" y="455481"/>
            <a:ext cx="9522013" cy="873388"/>
          </a:xfrm>
        </p:spPr>
        <p:txBody>
          <a:bodyPr/>
          <a:lstStyle/>
          <a:p>
            <a:r>
              <a:rPr lang="en-AU" sz="3200" dirty="0"/>
              <a:t>Acknowledgements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885" y="1561100"/>
            <a:ext cx="8603590" cy="4221136"/>
          </a:xfrm>
          <a:prstGeom prst="rect">
            <a:avLst/>
          </a:prstGeom>
        </p:spPr>
      </p:pic>
      <p:sp>
        <p:nvSpPr>
          <p:cNvPr id="11" name="Right Brace 10"/>
          <p:cNvSpPr/>
          <p:nvPr/>
        </p:nvSpPr>
        <p:spPr bwMode="auto">
          <a:xfrm>
            <a:off x="8001061" y="4003630"/>
            <a:ext cx="537027" cy="1572722"/>
          </a:xfrm>
          <a:prstGeom prst="rightBrace">
            <a:avLst/>
          </a:prstGeom>
          <a:solidFill>
            <a:schemeClr val="bg1"/>
          </a:solidFill>
          <a:ln w="22225" cap="flat" cmpd="sng" algn="ctr">
            <a:solidFill>
              <a:srgbClr val="A40A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a:solidFill>
                <a:prstClr val="black"/>
              </a:solidFill>
              <a:latin typeface="Arial" charset="0"/>
            </a:endParaRPr>
          </a:p>
        </p:txBody>
      </p:sp>
      <p:sp>
        <p:nvSpPr>
          <p:cNvPr id="12" name="TextBox 11"/>
          <p:cNvSpPr txBox="1"/>
          <p:nvPr/>
        </p:nvSpPr>
        <p:spPr>
          <a:xfrm>
            <a:off x="8842931" y="4605325"/>
            <a:ext cx="2409270" cy="369332"/>
          </a:xfrm>
          <a:prstGeom prst="rect">
            <a:avLst/>
          </a:prstGeom>
          <a:noFill/>
        </p:spPr>
        <p:txBody>
          <a:bodyPr wrap="square" rtlCol="0">
            <a:spAutoFit/>
          </a:bodyPr>
          <a:lstStyle/>
          <a:p>
            <a:pPr defTabSz="457200"/>
            <a:r>
              <a:rPr lang="en-AU" dirty="0">
                <a:solidFill>
                  <a:srgbClr val="A40A66"/>
                </a:solidFill>
                <a:latin typeface="Arial" panose="020B0604020202020204" pitchFamily="34" charset="0"/>
                <a:ea typeface="+mj-ea"/>
                <a:cs typeface="Arial" panose="020B0604020202020204" pitchFamily="34" charset="0"/>
              </a:rPr>
              <a:t>Confirm all to submit</a:t>
            </a:r>
          </a:p>
        </p:txBody>
      </p:sp>
      <p:sp>
        <p:nvSpPr>
          <p:cNvPr id="3" name="Text Box 2">
            <a:extLst>
              <a:ext uri="{FF2B5EF4-FFF2-40B4-BE49-F238E27FC236}">
                <a16:creationId xmlns:a16="http://schemas.microsoft.com/office/drawing/2014/main" id="{7718273A-6E6E-2494-DBDC-6D4E021E193C}"/>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6078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69864" y="269923"/>
            <a:ext cx="9017774" cy="873388"/>
          </a:xfrm>
        </p:spPr>
        <p:txBody>
          <a:bodyPr/>
          <a:lstStyle/>
          <a:p>
            <a:r>
              <a:rPr lang="en-AU" sz="3200" dirty="0"/>
              <a:t>Pre-submit check of your application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03" y="1482036"/>
            <a:ext cx="11887142" cy="7012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540" y="2219146"/>
            <a:ext cx="3675999" cy="248406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313" y="4703212"/>
            <a:ext cx="3380922" cy="24917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4039" y="2152546"/>
            <a:ext cx="4110460" cy="292283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1" y="2243733"/>
            <a:ext cx="4348039" cy="2991632"/>
          </a:xfrm>
          <a:prstGeom prst="rect">
            <a:avLst/>
          </a:prstGeom>
        </p:spPr>
      </p:pic>
      <p:pic>
        <p:nvPicPr>
          <p:cNvPr id="5" name="Picture 4">
            <a:extLst>
              <a:ext uri="{FF2B5EF4-FFF2-40B4-BE49-F238E27FC236}">
                <a16:creationId xmlns:a16="http://schemas.microsoft.com/office/drawing/2014/main" id="{7C3E2D48-44BF-4429-B741-FC331643416D}"/>
              </a:ext>
            </a:extLst>
          </p:cNvPr>
          <p:cNvPicPr>
            <a:picLocks noChangeAspect="1"/>
          </p:cNvPicPr>
          <p:nvPr/>
        </p:nvPicPr>
        <p:blipFill>
          <a:blip r:embed="rId7"/>
          <a:stretch>
            <a:fillRect/>
          </a:stretch>
        </p:blipFill>
        <p:spPr>
          <a:xfrm>
            <a:off x="3015087" y="856852"/>
            <a:ext cx="5163271" cy="504895"/>
          </a:xfrm>
          <a:prstGeom prst="rect">
            <a:avLst/>
          </a:prstGeom>
        </p:spPr>
      </p:pic>
      <p:sp>
        <p:nvSpPr>
          <p:cNvPr id="3" name="Text Box 2">
            <a:extLst>
              <a:ext uri="{FF2B5EF4-FFF2-40B4-BE49-F238E27FC236}">
                <a16:creationId xmlns:a16="http://schemas.microsoft.com/office/drawing/2014/main" id="{E303BB2B-F435-9115-2ABB-79969A2C4D04}"/>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EFD5B138-AF13-659A-82C3-EACDBBFAFD25}"/>
              </a:ext>
            </a:extLst>
          </p:cNvPr>
          <p:cNvSpPr txBox="1"/>
          <p:nvPr/>
        </p:nvSpPr>
        <p:spPr>
          <a:xfrm>
            <a:off x="6096000" y="3892550"/>
            <a:ext cx="887076" cy="137733"/>
          </a:xfrm>
          <a:prstGeom prst="rect">
            <a:avLst/>
          </a:prstGeom>
          <a:solidFill>
            <a:schemeClr val="bg1">
              <a:lumMod val="95000"/>
            </a:schemeClr>
          </a:solidFill>
          <a:ln>
            <a:noFill/>
          </a:ln>
        </p:spPr>
        <p:txBody>
          <a:bodyPr wrap="square" rtlCol="0">
            <a:spAutoFit/>
          </a:bodyPr>
          <a:lstStyle/>
          <a:p>
            <a:endParaRPr lang="en-AU" dirty="0"/>
          </a:p>
        </p:txBody>
      </p:sp>
      <p:sp>
        <p:nvSpPr>
          <p:cNvPr id="6" name="TextBox 5">
            <a:extLst>
              <a:ext uri="{FF2B5EF4-FFF2-40B4-BE49-F238E27FC236}">
                <a16:creationId xmlns:a16="http://schemas.microsoft.com/office/drawing/2014/main" id="{67BDB6F9-8E4C-D54E-36A3-27648295B009}"/>
              </a:ext>
            </a:extLst>
          </p:cNvPr>
          <p:cNvSpPr txBox="1"/>
          <p:nvPr/>
        </p:nvSpPr>
        <p:spPr>
          <a:xfrm>
            <a:off x="6026150" y="6146800"/>
            <a:ext cx="887076" cy="137733"/>
          </a:xfrm>
          <a:prstGeom prst="rect">
            <a:avLst/>
          </a:prstGeom>
          <a:solidFill>
            <a:schemeClr val="bg1">
              <a:lumMod val="95000"/>
            </a:schemeClr>
          </a:solidFill>
          <a:ln>
            <a:noFill/>
          </a:ln>
        </p:spPr>
        <p:txBody>
          <a:bodyPr wrap="square" rtlCol="0">
            <a:spAutoFit/>
          </a:bodyPr>
          <a:lstStyle/>
          <a:p>
            <a:endParaRPr lang="en-AU" dirty="0"/>
          </a:p>
        </p:txBody>
      </p:sp>
    </p:spTree>
    <p:extLst>
      <p:ext uri="{BB962C8B-B14F-4D97-AF65-F5344CB8AC3E}">
        <p14:creationId xmlns:p14="http://schemas.microsoft.com/office/powerpoint/2010/main" val="37213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78193" y="382292"/>
            <a:ext cx="9987580" cy="873388"/>
          </a:xfrm>
        </p:spPr>
        <p:txBody>
          <a:bodyPr/>
          <a:lstStyle/>
          <a:p>
            <a:r>
              <a:rPr lang="en-AU" sz="3200" dirty="0"/>
              <a:t>Application submitted successfully</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63" y="992416"/>
            <a:ext cx="7147915" cy="4873168"/>
          </a:xfrm>
          <a:prstGeom prst="rect">
            <a:avLst/>
          </a:prstGeom>
        </p:spPr>
      </p:pic>
      <p:sp>
        <p:nvSpPr>
          <p:cNvPr id="11" name="TextBox 10"/>
          <p:cNvSpPr txBox="1"/>
          <p:nvPr/>
        </p:nvSpPr>
        <p:spPr>
          <a:xfrm>
            <a:off x="8253194" y="1859339"/>
            <a:ext cx="3285620" cy="3139321"/>
          </a:xfrm>
          <a:prstGeom prst="rect">
            <a:avLst/>
          </a:prstGeom>
          <a:noFill/>
        </p:spPr>
        <p:txBody>
          <a:bodyPr wrap="square" rtlCol="0">
            <a:spAutoFit/>
          </a:bodyPr>
          <a:lstStyle/>
          <a:p>
            <a:pPr algn="ctr" defTabSz="457200"/>
            <a:r>
              <a:rPr lang="en-AU" dirty="0">
                <a:solidFill>
                  <a:srgbClr val="A40A66"/>
                </a:solidFill>
              </a:rPr>
              <a:t>An automated email of receipt will be sent to the email address/s included in your child’s application. </a:t>
            </a:r>
          </a:p>
          <a:p>
            <a:pPr algn="ctr" defTabSz="457200"/>
            <a:endParaRPr lang="en-AU" dirty="0">
              <a:solidFill>
                <a:srgbClr val="A40A66"/>
              </a:solidFill>
            </a:endParaRPr>
          </a:p>
          <a:p>
            <a:pPr algn="ctr" defTabSz="457200"/>
            <a:r>
              <a:rPr lang="en-AU" dirty="0">
                <a:solidFill>
                  <a:srgbClr val="A40A66"/>
                </a:solidFill>
              </a:rPr>
              <a:t>It will have your child’s preferences, so keep it as a reminder.</a:t>
            </a:r>
          </a:p>
          <a:p>
            <a:pPr algn="ctr" defTabSz="457200"/>
            <a:endParaRPr lang="en-AU" dirty="0">
              <a:solidFill>
                <a:srgbClr val="A40A66"/>
              </a:solidFill>
            </a:endParaRPr>
          </a:p>
          <a:p>
            <a:pPr algn="ctr" defTabSz="457200"/>
            <a:r>
              <a:rPr lang="en-AU" b="1" dirty="0">
                <a:solidFill>
                  <a:srgbClr val="A40A66"/>
                </a:solidFill>
                <a:highlight>
                  <a:srgbClr val="FFFF00"/>
                </a:highlight>
              </a:rPr>
              <a:t>Please contact GTSU if you do not receive this.</a:t>
            </a:r>
          </a:p>
        </p:txBody>
      </p:sp>
      <p:sp>
        <p:nvSpPr>
          <p:cNvPr id="3" name="Text Box 2">
            <a:extLst>
              <a:ext uri="{FF2B5EF4-FFF2-40B4-BE49-F238E27FC236}">
                <a16:creationId xmlns:a16="http://schemas.microsoft.com/office/drawing/2014/main" id="{62CA66FE-60C5-97A7-4338-71FB38252AA1}"/>
              </a:ext>
            </a:extLst>
          </p:cNvPr>
          <p:cNvSpPr txBox="1">
            <a:spLocks noChangeArrowheads="1"/>
          </p:cNvSpPr>
          <p:nvPr/>
        </p:nvSpPr>
        <p:spPr bwMode="auto">
          <a:xfrm>
            <a:off x="0" y="6103"/>
            <a:ext cx="1553379" cy="1614592"/>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pPr>
              <a:spcAft>
                <a:spcPts val="600"/>
              </a:spcAft>
            </a:pPr>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A5D69B0E-62F1-2BA5-B85C-AE8C972459F2}"/>
              </a:ext>
            </a:extLst>
          </p:cNvPr>
          <p:cNvPicPr>
            <a:picLocks noChangeAspect="1"/>
          </p:cNvPicPr>
          <p:nvPr/>
        </p:nvPicPr>
        <p:blipFill>
          <a:blip r:embed="rId3"/>
          <a:stretch>
            <a:fillRect/>
          </a:stretch>
        </p:blipFill>
        <p:spPr>
          <a:xfrm>
            <a:off x="587133" y="813399"/>
            <a:ext cx="7666061" cy="5385249"/>
          </a:xfrm>
          <a:prstGeom prst="rect">
            <a:avLst/>
          </a:prstGeom>
        </p:spPr>
      </p:pic>
    </p:spTree>
    <p:extLst>
      <p:ext uri="{BB962C8B-B14F-4D97-AF65-F5344CB8AC3E}">
        <p14:creationId xmlns:p14="http://schemas.microsoft.com/office/powerpoint/2010/main" val="16351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45744" y="597444"/>
            <a:ext cx="9390357" cy="873388"/>
          </a:xfrm>
        </p:spPr>
        <p:txBody>
          <a:bodyPr/>
          <a:lstStyle/>
          <a:p>
            <a:r>
              <a:rPr lang="en-AU" sz="3200" dirty="0"/>
              <a:t>Testing for academic programs</a:t>
            </a:r>
          </a:p>
        </p:txBody>
      </p:sp>
      <p:sp>
        <p:nvSpPr>
          <p:cNvPr id="6" name="TextBox 5"/>
          <p:cNvSpPr txBox="1"/>
          <p:nvPr/>
        </p:nvSpPr>
        <p:spPr>
          <a:xfrm>
            <a:off x="642360" y="1638690"/>
            <a:ext cx="11325522" cy="4401205"/>
          </a:xfrm>
          <a:prstGeom prst="rect">
            <a:avLst/>
          </a:prstGeom>
          <a:noFill/>
        </p:spPr>
        <p:txBody>
          <a:bodyPr wrap="square" rtlCol="0">
            <a:spAutoFit/>
          </a:bodyPr>
          <a:lstStyle/>
          <a:p>
            <a:endParaRPr lang="en-AU" sz="2400" b="1" dirty="0">
              <a:latin typeface="Arial" panose="020B0604020202020204" pitchFamily="34" charset="0"/>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Testing</a:t>
            </a:r>
            <a:r>
              <a:rPr lang="en-AU" sz="28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Academic Selective Entrance Test </a:t>
            </a:r>
          </a:p>
          <a:p>
            <a:r>
              <a:rPr lang="en-AU" sz="2400" dirty="0">
                <a:latin typeface="Arial" panose="020B0604020202020204" pitchFamily="34" charset="0"/>
                <a:cs typeface="Arial" panose="020B0604020202020204" pitchFamily="34" charset="0"/>
              </a:rPr>
              <a:t>			</a:t>
            </a:r>
            <a:r>
              <a:rPr lang="en-AU" sz="2400" b="1" dirty="0">
                <a:latin typeface="Arial" panose="020B0604020202020204" pitchFamily="34" charset="0"/>
                <a:cs typeface="Arial" panose="020B0604020202020204" pitchFamily="34" charset="0"/>
              </a:rPr>
              <a:t>(ASET)</a:t>
            </a:r>
          </a:p>
          <a:p>
            <a:endParaRPr lang="en-AU" sz="2800" dirty="0">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Placements</a:t>
            </a:r>
            <a:r>
              <a:rPr lang="en-AU" sz="28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Based solely on the results of the </a:t>
            </a:r>
            <a:r>
              <a:rPr lang="en-AU" sz="2400" b="1" dirty="0">
                <a:latin typeface="Arial" panose="020B0604020202020204" pitchFamily="34" charset="0"/>
                <a:cs typeface="Arial" panose="020B0604020202020204" pitchFamily="34" charset="0"/>
              </a:rPr>
              <a:t>ASET.</a:t>
            </a:r>
          </a:p>
          <a:p>
            <a:r>
              <a:rPr lang="en-AU" sz="2400" b="1" dirty="0">
                <a:latin typeface="Arial" panose="020B0604020202020204" pitchFamily="34" charset="0"/>
                <a:cs typeface="Arial" panose="020B0604020202020204" pitchFamily="34" charset="0"/>
              </a:rPr>
              <a:t>				</a:t>
            </a:r>
          </a:p>
          <a:p>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Scores are ranked from the top down to fill 				         		a set number of vacancies for each program.</a:t>
            </a:r>
            <a:br>
              <a:rPr lang="en-AU" sz="2400" dirty="0">
                <a:latin typeface="Arial" panose="020B0604020202020204" pitchFamily="34" charset="0"/>
                <a:cs typeface="Arial" panose="020B0604020202020204" pitchFamily="34" charset="0"/>
              </a:rPr>
            </a:br>
            <a:endParaRPr lang="en-AU" sz="2400" dirty="0">
              <a:solidFill>
                <a:srgbClr val="A40A66"/>
              </a:solidFill>
              <a:latin typeface="Arial" panose="020B0604020202020204" pitchFamily="34" charset="0"/>
              <a:ea typeface="+mj-ea"/>
              <a:cs typeface="Arial" panose="020B0604020202020204" pitchFamily="34" charset="0"/>
            </a:endParaRPr>
          </a:p>
          <a:p>
            <a:endParaRPr lang="en-AU" sz="2400" b="1"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F898A340-7E36-3A58-04B8-531F369CBDC6}"/>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101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71831" y="597444"/>
            <a:ext cx="9821182" cy="873388"/>
          </a:xfrm>
        </p:spPr>
        <p:txBody>
          <a:bodyPr/>
          <a:lstStyle/>
          <a:p>
            <a:r>
              <a:rPr lang="en-AU" sz="3200" dirty="0"/>
              <a:t>Testing for languages programs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TextBox 6"/>
          <p:cNvSpPr txBox="1"/>
          <p:nvPr/>
        </p:nvSpPr>
        <p:spPr>
          <a:xfrm>
            <a:off x="364415" y="1164754"/>
            <a:ext cx="11343737" cy="5201424"/>
          </a:xfrm>
          <a:prstGeom prst="rect">
            <a:avLst/>
          </a:prstGeom>
          <a:noFill/>
        </p:spPr>
        <p:txBody>
          <a:bodyPr wrap="square" rtlCol="0">
            <a:spAutoFit/>
          </a:bodyPr>
          <a:lstStyle/>
          <a:p>
            <a:endParaRPr lang="en-AU" sz="2400" b="1" dirty="0">
              <a:latin typeface="Arial" panose="020B0604020202020204" pitchFamily="34" charset="0"/>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Testing</a:t>
            </a:r>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1.  </a:t>
            </a:r>
            <a:r>
              <a:rPr lang="en-AU" sz="2400" b="1" dirty="0">
                <a:latin typeface="Arial" panose="020B0604020202020204" pitchFamily="34" charset="0"/>
                <a:cs typeface="Arial" panose="020B0604020202020204" pitchFamily="34" charset="0"/>
              </a:rPr>
              <a:t>ASET</a:t>
            </a:r>
          </a:p>
          <a:p>
            <a:r>
              <a:rPr lang="en-AU" sz="2400" dirty="0">
                <a:latin typeface="Arial" panose="020B0604020202020204" pitchFamily="34" charset="0"/>
                <a:cs typeface="Arial" panose="020B0604020202020204" pitchFamily="34" charset="0"/>
              </a:rPr>
              <a:t>			2. Languages interview*</a:t>
            </a:r>
          </a:p>
          <a:p>
            <a:r>
              <a:rPr lang="en-AU" sz="2400" b="1" dirty="0">
                <a:latin typeface="Arial" panose="020B0604020202020204" pitchFamily="34" charset="0"/>
                <a:cs typeface="Arial" panose="020B0604020202020204" pitchFamily="34" charset="0"/>
              </a:rPr>
              <a:t>			</a:t>
            </a:r>
          </a:p>
          <a:p>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*Languages applicants who meet a minimum ASET 					score will be invited to a Languages interview</a:t>
            </a:r>
          </a:p>
          <a:p>
            <a:endParaRPr lang="en-AU" sz="3600" b="1" dirty="0">
              <a:solidFill>
                <a:srgbClr val="A40A66"/>
              </a:solidFill>
              <a:latin typeface="Arial" panose="020B0604020202020204" pitchFamily="34" charset="0"/>
              <a:ea typeface="+mj-ea"/>
              <a:cs typeface="Arial" panose="020B0604020202020204" pitchFamily="34" charset="0"/>
            </a:endParaRPr>
          </a:p>
          <a:p>
            <a:r>
              <a:rPr lang="en-AU" sz="2400" b="1" dirty="0">
                <a:solidFill>
                  <a:srgbClr val="A40A66"/>
                </a:solidFill>
                <a:latin typeface="Arial" panose="020B0604020202020204" pitchFamily="34" charset="0"/>
                <a:ea typeface="+mj-ea"/>
                <a:cs typeface="Arial" panose="020B0604020202020204" pitchFamily="34" charset="0"/>
              </a:rPr>
              <a:t>Placement</a:t>
            </a:r>
            <a:r>
              <a:rPr lang="en-AU" sz="3200" b="1" dirty="0">
                <a:latin typeface="Arial" panose="020B0604020202020204" pitchFamily="34" charset="0"/>
                <a:cs typeface="Arial" panose="020B0604020202020204" pitchFamily="34" charset="0"/>
              </a:rPr>
              <a:t>		</a:t>
            </a:r>
            <a:r>
              <a:rPr lang="en-AU" sz="2400" b="1" dirty="0">
                <a:latin typeface="Arial" panose="020B0604020202020204" pitchFamily="34" charset="0"/>
                <a:cs typeface="Arial" panose="020B0604020202020204" pitchFamily="34" charset="0"/>
              </a:rPr>
              <a:t>ASET</a:t>
            </a:r>
            <a:r>
              <a:rPr lang="en-AU" sz="2400" dirty="0">
                <a:latin typeface="Arial" panose="020B0604020202020204" pitchFamily="34" charset="0"/>
                <a:cs typeface="Arial" panose="020B0604020202020204" pitchFamily="34" charset="0"/>
              </a:rPr>
              <a:t> (80%) and interview (20%)*				   				</a:t>
            </a:r>
          </a:p>
          <a:p>
            <a:r>
              <a:rPr lang="en-AU" sz="2400" dirty="0">
                <a:latin typeface="Arial" panose="020B0604020202020204" pitchFamily="34" charset="0"/>
                <a:cs typeface="Arial" panose="020B0604020202020204" pitchFamily="34" charset="0"/>
              </a:rPr>
              <a:t>			*Converted to a score out of 100. The combined score is 				ranked from the top down to fill a set number of vacancies for 			languages programs.</a:t>
            </a:r>
          </a:p>
          <a:p>
            <a:endParaRPr lang="en-AU" sz="2400" b="1" dirty="0">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C2138BC3-7A4C-EE54-5AA8-62082E38D4F7}"/>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849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03500" y="295333"/>
            <a:ext cx="8967878" cy="873388"/>
          </a:xfrm>
        </p:spPr>
        <p:txBody>
          <a:bodyPr/>
          <a:lstStyle/>
          <a:p>
            <a:r>
              <a:rPr lang="en-AU" sz="3200" dirty="0"/>
              <a:t>Testing for arts programs</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TextBox 10"/>
          <p:cNvSpPr txBox="1"/>
          <p:nvPr/>
        </p:nvSpPr>
        <p:spPr>
          <a:xfrm>
            <a:off x="8462513" y="6202572"/>
            <a:ext cx="3729487" cy="523220"/>
          </a:xfrm>
          <a:prstGeom prst="rect">
            <a:avLst/>
          </a:prstGeom>
          <a:noFill/>
        </p:spPr>
        <p:txBody>
          <a:bodyPr wrap="square" rtlCol="0">
            <a:spAutoFit/>
          </a:bodyPr>
          <a:lstStyle/>
          <a:p>
            <a:pPr algn="r"/>
            <a:r>
              <a:rPr lang="en-AU" sz="1400" b="1" dirty="0">
                <a:latin typeface="Arial" panose="020B0604020202020204" pitchFamily="34" charset="0"/>
                <a:cs typeface="Arial" panose="020B0604020202020204" pitchFamily="34" charset="0"/>
              </a:rPr>
              <a:t>*</a:t>
            </a:r>
            <a:r>
              <a:rPr lang="en-AU" sz="1400" dirty="0">
                <a:latin typeface="Arial" panose="020B0604020202020204" pitchFamily="34" charset="0"/>
                <a:cs typeface="Arial" panose="020B0604020202020204" pitchFamily="34" charset="0"/>
              </a:rPr>
              <a:t> Unsuccessful applicants may have the opportunity to reaudition for Music in Term 3.</a:t>
            </a:r>
          </a:p>
        </p:txBody>
      </p:sp>
      <p:sp>
        <p:nvSpPr>
          <p:cNvPr id="12" name="TextBox 11"/>
          <p:cNvSpPr txBox="1"/>
          <p:nvPr/>
        </p:nvSpPr>
        <p:spPr>
          <a:xfrm>
            <a:off x="176526" y="1240817"/>
            <a:ext cx="2558554" cy="1323439"/>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MEDIA ARTS</a:t>
            </a:r>
          </a:p>
          <a:p>
            <a:r>
              <a:rPr lang="en-AU" sz="2000" b="1" dirty="0">
                <a:latin typeface="Arial" panose="020B0604020202020204" pitchFamily="34" charset="0"/>
                <a:cs typeface="Arial" panose="020B0604020202020204" pitchFamily="34" charset="0"/>
              </a:rPr>
              <a:t>DANCE</a:t>
            </a:r>
          </a:p>
          <a:p>
            <a:r>
              <a:rPr lang="en-AU" sz="2000" b="1" dirty="0">
                <a:latin typeface="Arial" panose="020B0604020202020204" pitchFamily="34" charset="0"/>
                <a:cs typeface="Arial" panose="020B0604020202020204" pitchFamily="34" charset="0"/>
              </a:rPr>
              <a:t>DRAMA</a:t>
            </a:r>
          </a:p>
          <a:p>
            <a:r>
              <a:rPr lang="en-AU" sz="2000" b="1" dirty="0">
                <a:latin typeface="Arial" panose="020B0604020202020204" pitchFamily="34" charset="0"/>
                <a:cs typeface="Arial" panose="020B0604020202020204" pitchFamily="34" charset="0"/>
              </a:rPr>
              <a:t>MUSIC THEATRE</a:t>
            </a:r>
          </a:p>
        </p:txBody>
      </p:sp>
      <p:sp>
        <p:nvSpPr>
          <p:cNvPr id="13" name="TextBox 12"/>
          <p:cNvSpPr txBox="1"/>
          <p:nvPr/>
        </p:nvSpPr>
        <p:spPr>
          <a:xfrm>
            <a:off x="176526" y="3228945"/>
            <a:ext cx="2558554" cy="400110"/>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VISUAL ARTS</a:t>
            </a:r>
          </a:p>
        </p:txBody>
      </p:sp>
      <p:sp>
        <p:nvSpPr>
          <p:cNvPr id="14" name="TextBox 13"/>
          <p:cNvSpPr txBox="1"/>
          <p:nvPr/>
        </p:nvSpPr>
        <p:spPr>
          <a:xfrm>
            <a:off x="372243" y="5153424"/>
            <a:ext cx="2558554" cy="400110"/>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MUSIC</a:t>
            </a:r>
          </a:p>
        </p:txBody>
      </p:sp>
      <p:cxnSp>
        <p:nvCxnSpPr>
          <p:cNvPr id="15" name="Straight Connector 14"/>
          <p:cNvCxnSpPr/>
          <p:nvPr/>
        </p:nvCxnSpPr>
        <p:spPr>
          <a:xfrm>
            <a:off x="0" y="2698076"/>
            <a:ext cx="12192000" cy="0"/>
          </a:xfrm>
          <a:prstGeom prst="line">
            <a:avLst/>
          </a:prstGeom>
          <a:ln w="38100">
            <a:solidFill>
              <a:srgbClr val="A40A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4465746"/>
            <a:ext cx="12192000" cy="0"/>
          </a:xfrm>
          <a:prstGeom prst="line">
            <a:avLst/>
          </a:prstGeom>
          <a:ln w="38100">
            <a:solidFill>
              <a:srgbClr val="A40A6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E14630E-48F5-41ED-8110-54909045CA6C}"/>
              </a:ext>
            </a:extLst>
          </p:cNvPr>
          <p:cNvSpPr txBox="1"/>
          <p:nvPr/>
        </p:nvSpPr>
        <p:spPr>
          <a:xfrm>
            <a:off x="3682401" y="2874667"/>
            <a:ext cx="4464496" cy="1323439"/>
          </a:xfrm>
          <a:prstGeom prst="rect">
            <a:avLst/>
          </a:prstGeom>
          <a:noFill/>
        </p:spPr>
        <p:txBody>
          <a:bodyPr wrap="square" rtlCol="0">
            <a:spAutoFit/>
          </a:bodyPr>
          <a:lstStyle/>
          <a:p>
            <a:r>
              <a:rPr lang="en-AU" sz="1600" b="1" dirty="0">
                <a:latin typeface="Arial "/>
              </a:rPr>
              <a:t>TESTING</a:t>
            </a:r>
          </a:p>
          <a:p>
            <a:endParaRPr lang="en-AU" sz="1600" dirty="0">
              <a:latin typeface="Arial "/>
            </a:endParaRPr>
          </a:p>
          <a:p>
            <a:r>
              <a:rPr lang="en-AU" sz="1600" dirty="0">
                <a:latin typeface="Arial "/>
              </a:rPr>
              <a:t>1.  Workshop (60%) (all)</a:t>
            </a:r>
          </a:p>
          <a:p>
            <a:r>
              <a:rPr lang="en-AU" sz="1600" dirty="0">
                <a:latin typeface="Arial "/>
              </a:rPr>
              <a:t>2.  </a:t>
            </a:r>
            <a:r>
              <a:rPr lang="en-AU" sz="1600" b="1" dirty="0">
                <a:latin typeface="Arial "/>
              </a:rPr>
              <a:t>ASET</a:t>
            </a:r>
            <a:r>
              <a:rPr lang="en-AU" sz="1600" dirty="0">
                <a:latin typeface="Arial "/>
              </a:rPr>
              <a:t> (20%) (all)</a:t>
            </a:r>
          </a:p>
          <a:p>
            <a:r>
              <a:rPr lang="en-AU" sz="1600" dirty="0">
                <a:latin typeface="Arial "/>
              </a:rPr>
              <a:t>3.  Interview (20%) (selected students only)</a:t>
            </a:r>
          </a:p>
        </p:txBody>
      </p:sp>
      <p:sp>
        <p:nvSpPr>
          <p:cNvPr id="18" name="TextBox 17">
            <a:extLst>
              <a:ext uri="{FF2B5EF4-FFF2-40B4-BE49-F238E27FC236}">
                <a16:creationId xmlns:a16="http://schemas.microsoft.com/office/drawing/2014/main" id="{2E14630E-48F5-41ED-8110-54909045CA6C}"/>
              </a:ext>
            </a:extLst>
          </p:cNvPr>
          <p:cNvSpPr txBox="1"/>
          <p:nvPr/>
        </p:nvSpPr>
        <p:spPr>
          <a:xfrm>
            <a:off x="3682401" y="1185551"/>
            <a:ext cx="5365037" cy="1323439"/>
          </a:xfrm>
          <a:prstGeom prst="rect">
            <a:avLst/>
          </a:prstGeom>
          <a:noFill/>
        </p:spPr>
        <p:txBody>
          <a:bodyPr wrap="square" rtlCol="0">
            <a:spAutoFit/>
          </a:bodyPr>
          <a:lstStyle/>
          <a:p>
            <a:r>
              <a:rPr lang="en-AU" sz="1600" b="1" dirty="0">
                <a:latin typeface="Arial "/>
              </a:rPr>
              <a:t>TESTING</a:t>
            </a:r>
          </a:p>
          <a:p>
            <a:endParaRPr lang="en-AU" sz="1600" dirty="0">
              <a:latin typeface="Arial "/>
            </a:endParaRPr>
          </a:p>
          <a:p>
            <a:r>
              <a:rPr lang="en-AU" sz="1600" dirty="0">
                <a:latin typeface="Arial "/>
              </a:rPr>
              <a:t>1.  Workshop/Audition and possible call-back (65%) (all)</a:t>
            </a:r>
          </a:p>
          <a:p>
            <a:r>
              <a:rPr lang="en-AU" sz="1600" dirty="0">
                <a:latin typeface="Arial "/>
              </a:rPr>
              <a:t>2.  </a:t>
            </a:r>
            <a:r>
              <a:rPr lang="en-AU" sz="1600" b="1" dirty="0">
                <a:latin typeface="Arial "/>
              </a:rPr>
              <a:t>ASET</a:t>
            </a:r>
            <a:r>
              <a:rPr lang="en-AU" sz="1600" dirty="0">
                <a:latin typeface="Arial "/>
              </a:rPr>
              <a:t> (20%) (all)</a:t>
            </a:r>
          </a:p>
          <a:p>
            <a:r>
              <a:rPr lang="en-AU" sz="1600" dirty="0">
                <a:latin typeface="Arial "/>
              </a:rPr>
              <a:t>3.  Interview (15%) (selected students only)</a:t>
            </a:r>
          </a:p>
        </p:txBody>
      </p:sp>
      <p:sp>
        <p:nvSpPr>
          <p:cNvPr id="19" name="TextBox 18">
            <a:extLst>
              <a:ext uri="{FF2B5EF4-FFF2-40B4-BE49-F238E27FC236}">
                <a16:creationId xmlns:a16="http://schemas.microsoft.com/office/drawing/2014/main" id="{2E14630E-48F5-41ED-8110-54909045CA6C}"/>
              </a:ext>
            </a:extLst>
          </p:cNvPr>
          <p:cNvSpPr txBox="1"/>
          <p:nvPr/>
        </p:nvSpPr>
        <p:spPr>
          <a:xfrm>
            <a:off x="3524250" y="4584543"/>
            <a:ext cx="4781549" cy="1815882"/>
          </a:xfrm>
          <a:prstGeom prst="rect">
            <a:avLst/>
          </a:prstGeom>
          <a:noFill/>
        </p:spPr>
        <p:txBody>
          <a:bodyPr wrap="square" rtlCol="0">
            <a:spAutoFit/>
          </a:bodyPr>
          <a:lstStyle/>
          <a:p>
            <a:r>
              <a:rPr lang="en-AU" sz="1600" b="1" dirty="0">
                <a:latin typeface="Arial "/>
              </a:rPr>
              <a:t>TESTING</a:t>
            </a:r>
          </a:p>
          <a:p>
            <a:endParaRPr lang="en-AU" sz="1600" dirty="0">
              <a:latin typeface="Arial "/>
            </a:endParaRPr>
          </a:p>
          <a:p>
            <a:r>
              <a:rPr lang="en-AU" sz="1600" dirty="0">
                <a:latin typeface="Arial "/>
              </a:rPr>
              <a:t>1.   Instrument viewing (all)</a:t>
            </a:r>
          </a:p>
          <a:p>
            <a:r>
              <a:rPr lang="en-AU" sz="1600" dirty="0">
                <a:latin typeface="Arial "/>
              </a:rPr>
              <a:t>2.   </a:t>
            </a:r>
            <a:r>
              <a:rPr lang="en-AU" sz="1600" b="1" dirty="0">
                <a:latin typeface="Arial "/>
              </a:rPr>
              <a:t>ASET</a:t>
            </a:r>
            <a:r>
              <a:rPr lang="en-AU" sz="1600" dirty="0">
                <a:latin typeface="Arial "/>
              </a:rPr>
              <a:t> (all)</a:t>
            </a:r>
          </a:p>
          <a:p>
            <a:pPr marL="342900" indent="-342900">
              <a:buAutoNum type="arabicPeriod" startAt="3"/>
            </a:pPr>
            <a:r>
              <a:rPr lang="en-AU" sz="1600" dirty="0">
                <a:latin typeface="Arial "/>
              </a:rPr>
              <a:t>Submission of a recorded audition on USB (all)</a:t>
            </a:r>
          </a:p>
          <a:p>
            <a:pPr marL="342900" indent="-342900">
              <a:buAutoNum type="arabicPeriod" startAt="3"/>
            </a:pPr>
            <a:r>
              <a:rPr lang="en-AU" sz="1600" dirty="0">
                <a:latin typeface="Arial "/>
              </a:rPr>
              <a:t>Final audition, aural testing and interview (selected students only)</a:t>
            </a:r>
          </a:p>
        </p:txBody>
      </p:sp>
      <p:sp>
        <p:nvSpPr>
          <p:cNvPr id="20" name="TextBox 19"/>
          <p:cNvSpPr txBox="1"/>
          <p:nvPr/>
        </p:nvSpPr>
        <p:spPr>
          <a:xfrm>
            <a:off x="9611472" y="1246066"/>
            <a:ext cx="2041300" cy="1569660"/>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PLACEMENT</a:t>
            </a:r>
          </a:p>
          <a:p>
            <a:endParaRPr lang="en-AU" sz="1600" dirty="0"/>
          </a:p>
          <a:p>
            <a:r>
              <a:rPr lang="en-AU" sz="1600" dirty="0">
                <a:latin typeface="Arial" panose="020B0604020202020204" pitchFamily="34" charset="0"/>
                <a:cs typeface="Arial" panose="020B0604020202020204" pitchFamily="34" charset="0"/>
              </a:rPr>
              <a:t>Arts Total Score (out of 100) ranked from the top down.</a:t>
            </a:r>
          </a:p>
          <a:p>
            <a:endParaRPr lang="en-AU" sz="1600" dirty="0"/>
          </a:p>
        </p:txBody>
      </p:sp>
      <p:sp>
        <p:nvSpPr>
          <p:cNvPr id="21" name="TextBox 20"/>
          <p:cNvSpPr txBox="1"/>
          <p:nvPr/>
        </p:nvSpPr>
        <p:spPr>
          <a:xfrm>
            <a:off x="9611472" y="2931301"/>
            <a:ext cx="2041300" cy="1569660"/>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PLACEMENT</a:t>
            </a:r>
          </a:p>
          <a:p>
            <a:endParaRPr lang="en-AU" sz="1600" dirty="0"/>
          </a:p>
          <a:p>
            <a:r>
              <a:rPr lang="en-AU" sz="1600" dirty="0">
                <a:latin typeface="Arial" panose="020B0604020202020204" pitchFamily="34" charset="0"/>
                <a:cs typeface="Arial" panose="020B0604020202020204" pitchFamily="34" charset="0"/>
              </a:rPr>
              <a:t>Arts Total Score (out of 100) ranked from the top down.</a:t>
            </a:r>
          </a:p>
          <a:p>
            <a:endParaRPr lang="en-AU" sz="1600" dirty="0"/>
          </a:p>
        </p:txBody>
      </p:sp>
      <p:sp>
        <p:nvSpPr>
          <p:cNvPr id="22" name="TextBox 21"/>
          <p:cNvSpPr txBox="1"/>
          <p:nvPr/>
        </p:nvSpPr>
        <p:spPr>
          <a:xfrm>
            <a:off x="9611472" y="4584543"/>
            <a:ext cx="2041300" cy="1815882"/>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PLACEMENT</a:t>
            </a:r>
          </a:p>
          <a:p>
            <a:endParaRPr lang="en-AU" sz="1600" dirty="0"/>
          </a:p>
          <a:p>
            <a:r>
              <a:rPr lang="en-AU" sz="1600" dirty="0">
                <a:latin typeface="Arial" panose="020B0604020202020204" pitchFamily="34" charset="0"/>
                <a:cs typeface="Arial" panose="020B0604020202020204" pitchFamily="34" charset="0"/>
              </a:rPr>
              <a:t>Applicants who progress to the final stage are ranked by instrument.</a:t>
            </a:r>
          </a:p>
          <a:p>
            <a:endParaRPr lang="en-AU" sz="1600" dirty="0"/>
          </a:p>
        </p:txBody>
      </p:sp>
      <p:sp>
        <p:nvSpPr>
          <p:cNvPr id="4" name="Text Box 2">
            <a:extLst>
              <a:ext uri="{FF2B5EF4-FFF2-40B4-BE49-F238E27FC236}">
                <a16:creationId xmlns:a16="http://schemas.microsoft.com/office/drawing/2014/main" id="{92CAB2CB-5F29-E2D7-781F-34E26337EF6C}"/>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5543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4986D-772C-4FBA-8BA4-BD4892CD02F3}"/>
              </a:ext>
            </a:extLst>
          </p:cNvPr>
          <p:cNvSpPr>
            <a:spLocks noGrp="1"/>
          </p:cNvSpPr>
          <p:nvPr>
            <p:ph sz="half" idx="1"/>
          </p:nvPr>
        </p:nvSpPr>
        <p:spPr>
          <a:xfrm>
            <a:off x="1377388" y="974352"/>
            <a:ext cx="5382000" cy="4321176"/>
          </a:xfrm>
        </p:spPr>
        <p:txBody>
          <a:bodyPr/>
          <a:lstStyle/>
          <a:p>
            <a:endParaRPr lang="en-AU" dirty="0"/>
          </a:p>
          <a:p>
            <a:pPr marL="342900" indent="-342900">
              <a:buFont typeface="Arial" panose="020B0604020202020204" pitchFamily="34" charset="0"/>
              <a:buChar char="•"/>
            </a:pPr>
            <a:r>
              <a:rPr lang="en-AU" sz="3200" dirty="0">
                <a:latin typeface="+mn-lt"/>
              </a:rPr>
              <a:t>Programs</a:t>
            </a:r>
          </a:p>
          <a:p>
            <a:pPr marL="342900" indent="-342900">
              <a:buFont typeface="Arial" panose="020B0604020202020204" pitchFamily="34" charset="0"/>
              <a:buChar char="•"/>
            </a:pPr>
            <a:r>
              <a:rPr lang="en-AU" sz="3200" dirty="0">
                <a:latin typeface="+mn-lt"/>
              </a:rPr>
              <a:t>How to apply</a:t>
            </a:r>
          </a:p>
          <a:p>
            <a:pPr marL="342900" indent="-342900">
              <a:buFont typeface="Arial" panose="020B0604020202020204" pitchFamily="34" charset="0"/>
              <a:buChar char="•"/>
            </a:pPr>
            <a:r>
              <a:rPr lang="en-AU" sz="3200" dirty="0">
                <a:latin typeface="+mn-lt"/>
              </a:rPr>
              <a:t>Testing processes</a:t>
            </a:r>
          </a:p>
          <a:p>
            <a:pPr marL="342900" indent="-342900">
              <a:buFont typeface="Arial" panose="020B0604020202020204" pitchFamily="34" charset="0"/>
              <a:buChar char="•"/>
            </a:pPr>
            <a:r>
              <a:rPr lang="en-AU" sz="3200" dirty="0">
                <a:latin typeface="+mn-lt"/>
              </a:rPr>
              <a:t>Results</a:t>
            </a:r>
          </a:p>
          <a:p>
            <a:pPr marL="342900" indent="-342900">
              <a:buFont typeface="Arial" panose="020B0604020202020204" pitchFamily="34" charset="0"/>
              <a:buChar char="•"/>
            </a:pPr>
            <a:r>
              <a:rPr lang="en-AU" sz="3200" dirty="0">
                <a:latin typeface="+mn-lt"/>
              </a:rPr>
              <a:t>Offers of placement</a:t>
            </a:r>
          </a:p>
          <a:p>
            <a:pPr marL="342900" indent="-342900">
              <a:buFont typeface="Arial" panose="020B0604020202020204" pitchFamily="34" charset="0"/>
              <a:buChar char="•"/>
            </a:pPr>
            <a:r>
              <a:rPr lang="en-AU" sz="3200" dirty="0">
                <a:latin typeface="+mn-lt"/>
              </a:rPr>
              <a:t>Key dates</a:t>
            </a:r>
          </a:p>
        </p:txBody>
      </p:sp>
    </p:spTree>
    <p:extLst>
      <p:ext uri="{BB962C8B-B14F-4D97-AF65-F5344CB8AC3E}">
        <p14:creationId xmlns:p14="http://schemas.microsoft.com/office/powerpoint/2010/main" val="420819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59075" y="455481"/>
            <a:ext cx="8975724" cy="873388"/>
          </a:xfrm>
        </p:spPr>
        <p:txBody>
          <a:bodyPr/>
          <a:lstStyle/>
          <a:p>
            <a:r>
              <a:rPr lang="en-AU" sz="3200" dirty="0"/>
              <a:t>Prior to the ASET and Arts testing</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Box 4"/>
          <p:cNvSpPr txBox="1"/>
          <p:nvPr/>
        </p:nvSpPr>
        <p:spPr>
          <a:xfrm>
            <a:off x="584499" y="1426085"/>
            <a:ext cx="10851400" cy="4493538"/>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AU" sz="2400" dirty="0">
                <a:cs typeface="Arial" panose="020B0604020202020204" pitchFamily="34" charset="0"/>
              </a:rPr>
              <a:t>Resources available now:</a:t>
            </a:r>
          </a:p>
          <a:p>
            <a:pPr marL="914400" lvl="1" indent="-457200">
              <a:spcBef>
                <a:spcPts val="1200"/>
              </a:spcBef>
              <a:buFont typeface="Wingdings" panose="05000000000000000000" pitchFamily="2" charset="2"/>
              <a:buChar char="ü"/>
            </a:pPr>
            <a:r>
              <a:rPr lang="en-AU" sz="2400" dirty="0">
                <a:cs typeface="Arial" panose="020B0604020202020204" pitchFamily="34" charset="0"/>
              </a:rPr>
              <a:t>Applicant Guidelines and Key Dates</a:t>
            </a:r>
          </a:p>
          <a:p>
            <a:pPr marL="914400" lvl="1" indent="-457200">
              <a:spcBef>
                <a:spcPts val="1200"/>
              </a:spcBef>
              <a:buFont typeface="Wingdings" panose="05000000000000000000" pitchFamily="2" charset="2"/>
              <a:buChar char="ü"/>
            </a:pPr>
            <a:r>
              <a:rPr lang="en-AU" sz="2400" dirty="0">
                <a:cs typeface="Arial" panose="020B0604020202020204" pitchFamily="34" charset="0"/>
              </a:rPr>
              <a:t>Adjusted Testing Conditions and ASET Exemption Request Form</a:t>
            </a:r>
          </a:p>
          <a:p>
            <a:pPr marL="914400" lvl="1" indent="-457200">
              <a:spcBef>
                <a:spcPts val="1200"/>
              </a:spcBef>
              <a:buFont typeface="Wingdings" panose="05000000000000000000" pitchFamily="2" charset="2"/>
              <a:buChar char="ü"/>
            </a:pPr>
            <a:r>
              <a:rPr lang="en-AU" sz="2400" dirty="0">
                <a:cs typeface="Arial" panose="020B0604020202020204" pitchFamily="34" charset="0"/>
              </a:rPr>
              <a:t>Sample Year 6 ASET and answer booklet</a:t>
            </a:r>
          </a:p>
          <a:p>
            <a:pPr marL="914400" lvl="1" indent="-457200">
              <a:spcBef>
                <a:spcPts val="1200"/>
              </a:spcBef>
              <a:buFont typeface="Wingdings" panose="05000000000000000000" pitchFamily="2" charset="2"/>
              <a:buChar char="ü"/>
            </a:pPr>
            <a:r>
              <a:rPr lang="en-AU" sz="2400" dirty="0">
                <a:cs typeface="Arial" panose="020B0604020202020204" pitchFamily="34" charset="0"/>
              </a:rPr>
              <a:t>ASET Overview and Tips </a:t>
            </a:r>
          </a:p>
          <a:p>
            <a:pPr marL="457200" indent="-457200">
              <a:spcBef>
                <a:spcPts val="1200"/>
              </a:spcBef>
              <a:buFont typeface="Arial" panose="020B0604020202020204" pitchFamily="34" charset="0"/>
              <a:buChar char="•"/>
            </a:pPr>
            <a:r>
              <a:rPr lang="en-AU" sz="2400" dirty="0">
                <a:cs typeface="Arial" panose="020B0604020202020204" pitchFamily="34" charset="0"/>
              </a:rPr>
              <a:t>ASET and Arts Testing Details emails (where, what time, etc) from end of Feb</a:t>
            </a:r>
          </a:p>
          <a:p>
            <a:pPr marL="457200" indent="-457200">
              <a:spcBef>
                <a:spcPts val="1200"/>
              </a:spcBef>
              <a:buFont typeface="Arial" panose="020B0604020202020204" pitchFamily="34" charset="0"/>
              <a:buChar char="•"/>
            </a:pPr>
            <a:r>
              <a:rPr lang="en-AU" sz="2400" i="1" dirty="0">
                <a:cs typeface="Arial" panose="020B0604020202020204" pitchFamily="34" charset="0"/>
              </a:rPr>
              <a:t>Student Identification Form</a:t>
            </a:r>
            <a:r>
              <a:rPr lang="en-AU" sz="2400" dirty="0">
                <a:cs typeface="Arial" panose="020B0604020202020204" pitchFamily="34" charset="0"/>
              </a:rPr>
              <a:t> (photo required, one per test)</a:t>
            </a:r>
          </a:p>
          <a:p>
            <a:pPr marL="457200" indent="-457200">
              <a:spcBef>
                <a:spcPts val="1200"/>
              </a:spcBef>
              <a:buFont typeface="Arial" panose="020B0604020202020204" pitchFamily="34" charset="0"/>
              <a:buChar char="•"/>
            </a:pPr>
            <a:r>
              <a:rPr lang="en-AU" sz="2400" dirty="0">
                <a:cs typeface="Arial" panose="020B0604020202020204" pitchFamily="34" charset="0"/>
              </a:rPr>
              <a:t>Reschedules available for children who are unwell leading up to the test or on the day</a:t>
            </a:r>
          </a:p>
        </p:txBody>
      </p:sp>
      <p:sp>
        <p:nvSpPr>
          <p:cNvPr id="3" name="Text Box 2">
            <a:extLst>
              <a:ext uri="{FF2B5EF4-FFF2-40B4-BE49-F238E27FC236}">
                <a16:creationId xmlns:a16="http://schemas.microsoft.com/office/drawing/2014/main" id="{3E8813F1-5A93-E041-C049-CA4A1DFDACB3}"/>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4421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75713" y="607881"/>
            <a:ext cx="8159085" cy="873388"/>
          </a:xfrm>
        </p:spPr>
        <p:txBody>
          <a:bodyPr/>
          <a:lstStyle/>
          <a:p>
            <a:r>
              <a:rPr lang="en-AU" sz="3200" dirty="0"/>
              <a:t>ASET</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2377439" y="1413063"/>
            <a:ext cx="9103090" cy="4031873"/>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The ASET has four </a:t>
            </a:r>
            <a:r>
              <a:rPr lang="en-AU" sz="2400" u="sng" dirty="0">
                <a:latin typeface="Arial" panose="020B0604020202020204" pitchFamily="34" charset="0"/>
                <a:cs typeface="Arial" panose="020B0604020202020204" pitchFamily="34" charset="0"/>
              </a:rPr>
              <a:t>equally weighted </a:t>
            </a:r>
            <a:r>
              <a:rPr lang="en-AU" sz="2400" dirty="0">
                <a:latin typeface="Arial" panose="020B0604020202020204" pitchFamily="34" charset="0"/>
                <a:cs typeface="Arial" panose="020B0604020202020204" pitchFamily="34" charset="0"/>
              </a:rPr>
              <a:t>sub-tests:</a:t>
            </a:r>
          </a:p>
          <a:p>
            <a:endParaRPr lang="en-AU" sz="3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Reading Comprehension</a:t>
            </a:r>
          </a:p>
          <a:p>
            <a:pPr lvl="1"/>
            <a:endParaRPr lang="en-AU" sz="2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Communicating Ideas in Writing</a:t>
            </a:r>
          </a:p>
          <a:p>
            <a:pPr lvl="1"/>
            <a:endParaRPr lang="en-AU" sz="2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Quantitative Reasoning </a:t>
            </a:r>
            <a:endParaRPr lang="en-AU" sz="2400" dirty="0">
              <a:latin typeface="Arial" panose="020B0604020202020204" pitchFamily="34" charset="0"/>
              <a:cs typeface="Arial" panose="020B0604020202020204" pitchFamily="34" charset="0"/>
            </a:endParaRPr>
          </a:p>
          <a:p>
            <a:pPr lvl="1"/>
            <a:endParaRPr lang="en-AU" sz="2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AU" sz="2800" b="1" dirty="0">
                <a:latin typeface="Arial" panose="020B0604020202020204" pitchFamily="34" charset="0"/>
                <a:cs typeface="Arial" panose="020B0604020202020204" pitchFamily="34" charset="0"/>
              </a:rPr>
              <a:t>Abstract Reasoning</a:t>
            </a:r>
          </a:p>
        </p:txBody>
      </p:sp>
      <p:sp>
        <p:nvSpPr>
          <p:cNvPr id="3" name="Text Box 2">
            <a:extLst>
              <a:ext uri="{FF2B5EF4-FFF2-40B4-BE49-F238E27FC236}">
                <a16:creationId xmlns:a16="http://schemas.microsoft.com/office/drawing/2014/main" id="{2E528723-FBB6-6F4D-4690-ECDDF797C489}"/>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22074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03499" y="313334"/>
            <a:ext cx="9309281" cy="873388"/>
          </a:xfrm>
        </p:spPr>
        <p:txBody>
          <a:bodyPr/>
          <a:lstStyle/>
          <a:p>
            <a:r>
              <a:rPr lang="en-AU" sz="3200" dirty="0"/>
              <a:t>Reading Comprehension</a:t>
            </a:r>
          </a:p>
        </p:txBody>
      </p:sp>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Box 4"/>
          <p:cNvSpPr txBox="1"/>
          <p:nvPr/>
        </p:nvSpPr>
        <p:spPr>
          <a:xfrm>
            <a:off x="414650" y="1481269"/>
            <a:ext cx="10796129" cy="4785926"/>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AU" sz="2000" dirty="0">
                <a:cs typeface="Arial" panose="020B0604020202020204" pitchFamily="34" charset="0"/>
              </a:rPr>
              <a:t>Assesses students’ ability to understand and interpret a range of texts, which may include fiction, non-fiction, poetry and drama, together with diagrams, tables, charts or maps.</a:t>
            </a:r>
          </a:p>
          <a:p>
            <a:pPr>
              <a:spcBef>
                <a:spcPts val="600"/>
              </a:spcBef>
            </a:pPr>
            <a:endParaRPr lang="en-AU" sz="2000" dirty="0">
              <a:cs typeface="Arial" panose="020B0604020202020204" pitchFamily="34" charset="0"/>
            </a:endParaRPr>
          </a:p>
          <a:p>
            <a:pPr marL="457200" indent="-457200">
              <a:spcBef>
                <a:spcPts val="600"/>
              </a:spcBef>
              <a:buFont typeface="Arial" panose="020B0604020202020204" pitchFamily="34" charset="0"/>
              <a:buChar char="•"/>
            </a:pPr>
            <a:r>
              <a:rPr lang="en-AU" sz="2000" dirty="0">
                <a:cs typeface="Arial" panose="020B0604020202020204" pitchFamily="34" charset="0"/>
              </a:rPr>
              <a:t>No special knowledge in the subject area is required.</a:t>
            </a:r>
          </a:p>
          <a:p>
            <a:pPr>
              <a:spcBef>
                <a:spcPts val="600"/>
              </a:spcBef>
            </a:pPr>
            <a:endParaRPr lang="en-AU" sz="2000" dirty="0">
              <a:cs typeface="Arial" panose="020B0604020202020204" pitchFamily="34" charset="0"/>
            </a:endParaRPr>
          </a:p>
          <a:p>
            <a:pPr marL="457200" indent="-457200">
              <a:spcBef>
                <a:spcPts val="600"/>
              </a:spcBef>
              <a:buFont typeface="Arial" panose="020B0604020202020204" pitchFamily="34" charset="0"/>
              <a:buChar char="•"/>
            </a:pPr>
            <a:r>
              <a:rPr lang="en-AU" sz="2000" dirty="0">
                <a:cs typeface="Arial" panose="020B0604020202020204" pitchFamily="34" charset="0"/>
              </a:rPr>
              <a:t>All the information you need to answer the questions is printed on the test paper.</a:t>
            </a:r>
          </a:p>
          <a:p>
            <a:pPr>
              <a:spcBef>
                <a:spcPts val="600"/>
              </a:spcBef>
            </a:pPr>
            <a:endParaRPr lang="en-AU" sz="2000" dirty="0">
              <a:latin typeface="Arial" panose="020B0604020202020204" pitchFamily="34" charset="0"/>
              <a:cs typeface="Arial" panose="020B0604020202020204" pitchFamily="34" charset="0"/>
            </a:endParaRPr>
          </a:p>
          <a:p>
            <a:pPr>
              <a:spcBef>
                <a:spcPts val="600"/>
              </a:spcBef>
              <a:spcAft>
                <a:spcPts val="600"/>
              </a:spcAft>
            </a:pPr>
            <a:r>
              <a:rPr lang="en-AU" sz="2000" b="1" dirty="0">
                <a:solidFill>
                  <a:srgbClr val="A40A66"/>
                </a:solidFill>
                <a:latin typeface="Arial" panose="020B0604020202020204" pitchFamily="34" charset="0"/>
                <a:cs typeface="Arial" panose="020B0604020202020204" pitchFamily="34" charset="0"/>
              </a:rPr>
              <a:t>FORMAT</a:t>
            </a:r>
          </a:p>
          <a:p>
            <a:pPr marL="342900" indent="-342900">
              <a:lnSpc>
                <a:spcPct val="150000"/>
              </a:lnSpc>
              <a:spcBef>
                <a:spcPts val="600"/>
              </a:spcBef>
              <a:spcAft>
                <a:spcPts val="600"/>
              </a:spcAft>
              <a:buFont typeface="Arial" panose="020B0604020202020204" pitchFamily="34" charset="0"/>
              <a:buChar char="•"/>
            </a:pPr>
            <a:r>
              <a:rPr lang="en-AU" sz="2000" dirty="0">
                <a:cs typeface="Arial" panose="020B0604020202020204" pitchFamily="34" charset="0"/>
              </a:rPr>
              <a:t> 35 multiple choice questions</a:t>
            </a:r>
          </a:p>
          <a:p>
            <a:pPr marL="342900" indent="-342900">
              <a:lnSpc>
                <a:spcPct val="150000"/>
              </a:lnSpc>
              <a:spcBef>
                <a:spcPts val="600"/>
              </a:spcBef>
              <a:buFont typeface="Arial" panose="020B0604020202020204" pitchFamily="34" charset="0"/>
              <a:buChar char="•"/>
            </a:pPr>
            <a:r>
              <a:rPr lang="en-AU" sz="2000" dirty="0">
                <a:cs typeface="Arial" panose="020B0604020202020204" pitchFamily="34" charset="0"/>
              </a:rPr>
              <a:t> 35 minutes</a:t>
            </a:r>
          </a:p>
          <a:p>
            <a:pPr marL="342900" indent="-342900">
              <a:lnSpc>
                <a:spcPct val="150000"/>
              </a:lnSpc>
              <a:spcBef>
                <a:spcPts val="600"/>
              </a:spcBef>
              <a:buFont typeface="Arial" panose="020B0604020202020204" pitchFamily="34" charset="0"/>
              <a:buChar char="•"/>
            </a:pPr>
            <a:r>
              <a:rPr lang="en-AU" sz="2000" dirty="0">
                <a:cs typeface="Arial" panose="020B0604020202020204" pitchFamily="34" charset="0"/>
              </a:rPr>
              <a:t> No dictionary or thesaurus permitted</a:t>
            </a:r>
          </a:p>
        </p:txBody>
      </p:sp>
      <p:sp>
        <p:nvSpPr>
          <p:cNvPr id="3" name="Text Box 2">
            <a:extLst>
              <a:ext uri="{FF2B5EF4-FFF2-40B4-BE49-F238E27FC236}">
                <a16:creationId xmlns:a16="http://schemas.microsoft.com/office/drawing/2014/main" id="{1A44B0EE-0DAE-48FE-D311-637EAB410F1F}"/>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descr="A person reading a book and a person with a wig&#10;&#10;Description automatically generated">
            <a:extLst>
              <a:ext uri="{FF2B5EF4-FFF2-40B4-BE49-F238E27FC236}">
                <a16:creationId xmlns:a16="http://schemas.microsoft.com/office/drawing/2014/main" id="{BD4E4613-3707-9DF8-8CEC-5B5AD467A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336" y="2322381"/>
            <a:ext cx="2054508" cy="4069976"/>
          </a:xfrm>
          <a:prstGeom prst="rect">
            <a:avLst/>
          </a:prstGeom>
        </p:spPr>
      </p:pic>
    </p:spTree>
    <p:extLst>
      <p:ext uri="{BB962C8B-B14F-4D97-AF65-F5344CB8AC3E}">
        <p14:creationId xmlns:p14="http://schemas.microsoft.com/office/powerpoint/2010/main" val="109770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1379537" y="989299"/>
            <a:ext cx="5224475" cy="5555367"/>
          </a:xfrm>
          <a:prstGeom prst="rect">
            <a:avLst/>
          </a:prstGeom>
          <a:noFill/>
        </p:spPr>
        <p:txBody>
          <a:bodyPr wrap="square" rtlCol="0">
            <a:spAutoFit/>
          </a:bodyPr>
          <a:lstStyle/>
          <a:p>
            <a:r>
              <a:rPr lang="en-AU" sz="2400" b="1" dirty="0">
                <a:solidFill>
                  <a:srgbClr val="A40A66"/>
                </a:solidFill>
                <a:cs typeface="Arial" panose="020B0604020202020204" pitchFamily="34" charset="0"/>
              </a:rPr>
              <a:t>EXAMPLE 1</a:t>
            </a:r>
          </a:p>
          <a:p>
            <a:endParaRPr lang="en-AU" sz="2400" dirty="0">
              <a:latin typeface="Arial" panose="020B0604020202020204" pitchFamily="34" charset="0"/>
              <a:cs typeface="Arial" panose="020B0604020202020204" pitchFamily="34" charset="0"/>
            </a:endParaRPr>
          </a:p>
          <a:p>
            <a:pPr>
              <a:spcAft>
                <a:spcPts val="600"/>
              </a:spcAft>
            </a:pPr>
            <a:r>
              <a:rPr lang="en-AU" sz="2300" dirty="0">
                <a:cs typeface="Arial" panose="020B0604020202020204" pitchFamily="34" charset="0"/>
              </a:rPr>
              <a:t>Out of the harbour</a:t>
            </a:r>
          </a:p>
          <a:p>
            <a:pPr>
              <a:spcAft>
                <a:spcPts val="600"/>
              </a:spcAft>
            </a:pPr>
            <a:r>
              <a:rPr lang="en-AU" sz="2300" dirty="0">
                <a:cs typeface="Arial" panose="020B0604020202020204" pitchFamily="34" charset="0"/>
              </a:rPr>
              <a:t>With that three-cornered fin,</a:t>
            </a:r>
          </a:p>
          <a:p>
            <a:pPr>
              <a:spcAft>
                <a:spcPts val="600"/>
              </a:spcAft>
            </a:pPr>
            <a:r>
              <a:rPr lang="en-AU" sz="2300" dirty="0">
                <a:cs typeface="Arial" panose="020B0604020202020204" pitchFamily="34" charset="0"/>
              </a:rPr>
              <a:t>Shearing without a bubble the water</a:t>
            </a:r>
          </a:p>
          <a:p>
            <a:pPr>
              <a:spcAft>
                <a:spcPts val="600"/>
              </a:spcAft>
            </a:pPr>
            <a:r>
              <a:rPr lang="en-AU" sz="2300" dirty="0">
                <a:cs typeface="Arial" panose="020B0604020202020204" pitchFamily="34" charset="0"/>
              </a:rPr>
              <a:t>Lithely,</a:t>
            </a:r>
          </a:p>
          <a:p>
            <a:pPr>
              <a:spcAft>
                <a:spcPts val="600"/>
              </a:spcAft>
            </a:pPr>
            <a:r>
              <a:rPr lang="en-AU" sz="2300" dirty="0">
                <a:cs typeface="Arial" panose="020B0604020202020204" pitchFamily="34" charset="0"/>
              </a:rPr>
              <a:t>Leisurely</a:t>
            </a:r>
          </a:p>
          <a:p>
            <a:pPr>
              <a:spcAft>
                <a:spcPts val="600"/>
              </a:spcAft>
            </a:pPr>
            <a:r>
              <a:rPr lang="en-AU" sz="2300" dirty="0">
                <a:cs typeface="Arial" panose="020B0604020202020204" pitchFamily="34" charset="0"/>
              </a:rPr>
              <a:t>He swam – </a:t>
            </a:r>
          </a:p>
          <a:p>
            <a:pPr>
              <a:spcAft>
                <a:spcPts val="600"/>
              </a:spcAft>
            </a:pPr>
            <a:r>
              <a:rPr lang="en-AU" sz="2300" dirty="0">
                <a:cs typeface="Arial" panose="020B0604020202020204" pitchFamily="34" charset="0"/>
              </a:rPr>
              <a:t>That strange fish,</a:t>
            </a:r>
          </a:p>
          <a:p>
            <a:pPr>
              <a:spcAft>
                <a:spcPts val="600"/>
              </a:spcAft>
            </a:pPr>
            <a:r>
              <a:rPr lang="en-AU" sz="2300" dirty="0">
                <a:cs typeface="Arial" panose="020B0604020202020204" pitchFamily="34" charset="0"/>
              </a:rPr>
              <a:t>Tubular, tapered, smoke-blue,</a:t>
            </a:r>
          </a:p>
          <a:p>
            <a:pPr>
              <a:spcAft>
                <a:spcPts val="600"/>
              </a:spcAft>
            </a:pPr>
            <a:r>
              <a:rPr lang="en-AU" sz="2300" dirty="0">
                <a:cs typeface="Arial" panose="020B0604020202020204" pitchFamily="34" charset="0"/>
              </a:rPr>
              <a:t>Part vulture, part wolf,</a:t>
            </a:r>
          </a:p>
          <a:p>
            <a:pPr>
              <a:spcAft>
                <a:spcPts val="600"/>
              </a:spcAft>
            </a:pPr>
            <a:r>
              <a:rPr lang="en-AU" sz="2300" dirty="0">
                <a:cs typeface="Arial" panose="020B0604020202020204" pitchFamily="34" charset="0"/>
              </a:rPr>
              <a:t>Part neither – for his blood was cold</a:t>
            </a:r>
          </a:p>
          <a:p>
            <a:pPr>
              <a:spcBef>
                <a:spcPts val="600"/>
              </a:spcBef>
            </a:pPr>
            <a:endParaRPr lang="en-AU" sz="2200" dirty="0">
              <a:latin typeface="Arial" panose="020B0604020202020204" pitchFamily="34" charset="0"/>
              <a:cs typeface="Arial" panose="020B0604020202020204" pitchFamily="34" charset="0"/>
            </a:endParaRPr>
          </a:p>
        </p:txBody>
      </p:sp>
      <p:sp>
        <p:nvSpPr>
          <p:cNvPr id="9" name="Title 9"/>
          <p:cNvSpPr txBox="1">
            <a:spLocks/>
          </p:cNvSpPr>
          <p:nvPr/>
        </p:nvSpPr>
        <p:spPr>
          <a:xfrm>
            <a:off x="2495773" y="313334"/>
            <a:ext cx="9417007"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Reading Comprehension</a:t>
            </a:r>
            <a:br>
              <a:rPr lang="en-AU" sz="3400" dirty="0"/>
            </a:br>
            <a:endParaRPr lang="en-AU" sz="2800" dirty="0"/>
          </a:p>
        </p:txBody>
      </p:sp>
      <p:sp>
        <p:nvSpPr>
          <p:cNvPr id="3" name="Text Box 2">
            <a:extLst>
              <a:ext uri="{FF2B5EF4-FFF2-40B4-BE49-F238E27FC236}">
                <a16:creationId xmlns:a16="http://schemas.microsoft.com/office/drawing/2014/main" id="{EFB24D46-695C-9A7D-56DF-51DBB16D6191}"/>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AA9EEFEE-6749-FC4D-BDF0-97F57313CD39}"/>
              </a:ext>
            </a:extLst>
          </p:cNvPr>
          <p:cNvPicPr>
            <a:picLocks noChangeAspect="1"/>
          </p:cNvPicPr>
          <p:nvPr/>
        </p:nvPicPr>
        <p:blipFill>
          <a:blip r:embed="rId2"/>
          <a:stretch>
            <a:fillRect/>
          </a:stretch>
        </p:blipFill>
        <p:spPr>
          <a:xfrm>
            <a:off x="7204276" y="1088110"/>
            <a:ext cx="3725193" cy="4913227"/>
          </a:xfrm>
          <a:prstGeom prst="rect">
            <a:avLst/>
          </a:prstGeom>
        </p:spPr>
      </p:pic>
    </p:spTree>
    <p:extLst>
      <p:ext uri="{BB962C8B-B14F-4D97-AF65-F5344CB8AC3E}">
        <p14:creationId xmlns:p14="http://schemas.microsoft.com/office/powerpoint/2010/main" val="380939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TextBox 6"/>
          <p:cNvSpPr txBox="1"/>
          <p:nvPr/>
        </p:nvSpPr>
        <p:spPr>
          <a:xfrm>
            <a:off x="864824" y="3176332"/>
            <a:ext cx="10621872" cy="3493264"/>
          </a:xfrm>
          <a:prstGeom prst="rect">
            <a:avLst/>
          </a:prstGeom>
          <a:noFill/>
        </p:spPr>
        <p:txBody>
          <a:bodyPr wrap="square" rtlCol="0">
            <a:spAutoFit/>
          </a:bodyPr>
          <a:lstStyle/>
          <a:p>
            <a:r>
              <a:rPr lang="en-AU" sz="2800" b="1" dirty="0">
                <a:solidFill>
                  <a:srgbClr val="A40A66"/>
                </a:solidFill>
                <a:cs typeface="Arial" panose="020B0604020202020204" pitchFamily="34" charset="0"/>
              </a:rPr>
              <a:t>EXAMPLE 1</a:t>
            </a:r>
          </a:p>
          <a:p>
            <a:endParaRPr lang="en-AU" sz="2800" dirty="0">
              <a:cs typeface="Arial" panose="020B0604020202020204" pitchFamily="34" charset="0"/>
            </a:endParaRPr>
          </a:p>
          <a:p>
            <a:r>
              <a:rPr lang="en-US" sz="2300" dirty="0">
                <a:cs typeface="Arial" panose="020B0604020202020204" pitchFamily="34" charset="0"/>
              </a:rPr>
              <a:t>Which traits of the shark are most strongly </a:t>
            </a:r>
            <a:r>
              <a:rPr lang="en-AU" sz="2300" dirty="0">
                <a:cs typeface="Arial" panose="020B0604020202020204" pitchFamily="34" charset="0"/>
              </a:rPr>
              <a:t>emphasised </a:t>
            </a:r>
            <a:r>
              <a:rPr lang="en-US" sz="2300" dirty="0">
                <a:cs typeface="Arial" panose="020B0604020202020204" pitchFamily="34" charset="0"/>
              </a:rPr>
              <a:t>by the verse?</a:t>
            </a:r>
          </a:p>
          <a:p>
            <a:endParaRPr lang="en-US" sz="2300" dirty="0">
              <a:cs typeface="Arial" panose="020B0604020202020204" pitchFamily="34" charset="0"/>
            </a:endParaRPr>
          </a:p>
          <a:p>
            <a:r>
              <a:rPr lang="en-US" sz="2300" b="1" dirty="0">
                <a:solidFill>
                  <a:srgbClr val="A40A66"/>
                </a:solidFill>
                <a:cs typeface="Arial" panose="020B0604020202020204" pitchFamily="34" charset="0"/>
              </a:rPr>
              <a:t>A</a:t>
            </a:r>
            <a:r>
              <a:rPr lang="en-US" sz="2300" dirty="0">
                <a:cs typeface="Arial" panose="020B0604020202020204" pitchFamily="34" charset="0"/>
              </a:rPr>
              <a:t>	It has cold blood</a:t>
            </a:r>
          </a:p>
          <a:p>
            <a:r>
              <a:rPr lang="en-US" sz="2300" b="1" dirty="0">
                <a:solidFill>
                  <a:srgbClr val="A40A66"/>
                </a:solidFill>
                <a:cs typeface="Arial" panose="020B0604020202020204" pitchFamily="34" charset="0"/>
              </a:rPr>
              <a:t>B</a:t>
            </a:r>
            <a:r>
              <a:rPr lang="en-US" sz="2300" dirty="0">
                <a:cs typeface="Arial" panose="020B0604020202020204" pitchFamily="34" charset="0"/>
              </a:rPr>
              <a:t>	It is dangerous and predatory</a:t>
            </a:r>
          </a:p>
          <a:p>
            <a:r>
              <a:rPr lang="en-US" sz="2300" b="1" dirty="0">
                <a:solidFill>
                  <a:srgbClr val="A40A66"/>
                </a:solidFill>
                <a:cs typeface="Arial" panose="020B0604020202020204" pitchFamily="34" charset="0"/>
              </a:rPr>
              <a:t>C</a:t>
            </a:r>
            <a:r>
              <a:rPr lang="en-US" sz="2300" dirty="0">
                <a:cs typeface="Arial" panose="020B0604020202020204" pitchFamily="34" charset="0"/>
              </a:rPr>
              <a:t>	It doesn’t splash or hurry when it swims</a:t>
            </a:r>
          </a:p>
          <a:p>
            <a:r>
              <a:rPr lang="en-US" sz="2300" b="1" dirty="0">
                <a:solidFill>
                  <a:srgbClr val="A40A66"/>
                </a:solidFill>
                <a:cs typeface="Arial" panose="020B0604020202020204" pitchFamily="34" charset="0"/>
              </a:rPr>
              <a:t>D</a:t>
            </a:r>
            <a:r>
              <a:rPr lang="en-US" sz="2300" dirty="0">
                <a:cs typeface="Arial" panose="020B0604020202020204" pitchFamily="34" charset="0"/>
              </a:rPr>
              <a:t>	It is strange to look at</a:t>
            </a:r>
          </a:p>
          <a:p>
            <a:pPr>
              <a:spcBef>
                <a:spcPts val="600"/>
              </a:spcBef>
            </a:pPr>
            <a:endParaRPr lang="en-AU" sz="2200" dirty="0">
              <a:latin typeface="Arial" panose="020B0604020202020204" pitchFamily="34" charset="0"/>
              <a:cs typeface="Arial" panose="020B0604020202020204" pitchFamily="34" charset="0"/>
            </a:endParaRPr>
          </a:p>
        </p:txBody>
      </p:sp>
      <p:sp>
        <p:nvSpPr>
          <p:cNvPr id="8" name="TextBox 7"/>
          <p:cNvSpPr txBox="1"/>
          <p:nvPr/>
        </p:nvSpPr>
        <p:spPr>
          <a:xfrm>
            <a:off x="8437091" y="5691274"/>
            <a:ext cx="3217026" cy="584775"/>
          </a:xfrm>
          <a:prstGeom prst="rect">
            <a:avLst/>
          </a:prstGeom>
          <a:noFill/>
        </p:spPr>
        <p:txBody>
          <a:bodyPr wrap="square" rtlCol="0">
            <a:spAutoFit/>
          </a:bodyPr>
          <a:lstStyle/>
          <a:p>
            <a:r>
              <a:rPr lang="en-AU" sz="3200" dirty="0">
                <a:cs typeface="Arial" panose="020B0604020202020204" pitchFamily="34" charset="0"/>
              </a:rPr>
              <a:t>Answer:	</a:t>
            </a:r>
            <a:r>
              <a:rPr lang="en-AU" sz="3200" b="1" dirty="0">
                <a:solidFill>
                  <a:srgbClr val="A40A66"/>
                </a:solidFill>
                <a:cs typeface="Arial" panose="020B0604020202020204" pitchFamily="34" charset="0"/>
              </a:rPr>
              <a:t>B</a:t>
            </a:r>
          </a:p>
        </p:txBody>
      </p:sp>
      <p:sp>
        <p:nvSpPr>
          <p:cNvPr id="11" name="Title 9"/>
          <p:cNvSpPr>
            <a:spLocks noGrp="1"/>
          </p:cNvSpPr>
          <p:nvPr>
            <p:ph type="title"/>
          </p:nvPr>
        </p:nvSpPr>
        <p:spPr>
          <a:xfrm>
            <a:off x="2388197" y="313334"/>
            <a:ext cx="9524583" cy="873388"/>
          </a:xfrm>
        </p:spPr>
        <p:txBody>
          <a:bodyPr/>
          <a:lstStyle/>
          <a:p>
            <a:r>
              <a:rPr lang="en-AU" sz="3200" dirty="0"/>
              <a:t>Reading Comprehension</a:t>
            </a:r>
            <a:br>
              <a:rPr lang="en-AU" sz="3400" dirty="0"/>
            </a:br>
            <a:endParaRPr lang="en-AU" sz="2800" dirty="0"/>
          </a:p>
        </p:txBody>
      </p:sp>
      <p:sp>
        <p:nvSpPr>
          <p:cNvPr id="3" name="Text Box 2">
            <a:extLst>
              <a:ext uri="{FF2B5EF4-FFF2-40B4-BE49-F238E27FC236}">
                <a16:creationId xmlns:a16="http://schemas.microsoft.com/office/drawing/2014/main" id="{F5D5A586-242F-5E00-D53E-9F743119FC8F}"/>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2FE63035-B454-D786-D52C-1CFDD1959DFD}"/>
              </a:ext>
            </a:extLst>
          </p:cNvPr>
          <p:cNvPicPr>
            <a:picLocks noChangeAspect="1"/>
          </p:cNvPicPr>
          <p:nvPr/>
        </p:nvPicPr>
        <p:blipFill>
          <a:blip r:embed="rId2"/>
          <a:stretch>
            <a:fillRect/>
          </a:stretch>
        </p:blipFill>
        <p:spPr>
          <a:xfrm>
            <a:off x="4602710" y="890827"/>
            <a:ext cx="2655430" cy="2577634"/>
          </a:xfrm>
          <a:prstGeom prst="rect">
            <a:avLst/>
          </a:prstGeom>
        </p:spPr>
      </p:pic>
    </p:spTree>
    <p:extLst>
      <p:ext uri="{BB962C8B-B14F-4D97-AF65-F5344CB8AC3E}">
        <p14:creationId xmlns:p14="http://schemas.microsoft.com/office/powerpoint/2010/main" val="9601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155575" y="1509482"/>
            <a:ext cx="2075894" cy="830997"/>
          </a:xfrm>
          <a:prstGeom prst="rect">
            <a:avLst/>
          </a:prstGeom>
          <a:noFill/>
        </p:spPr>
        <p:txBody>
          <a:bodyPr wrap="square" rtlCol="0">
            <a:spAutoFit/>
          </a:bodyPr>
          <a:lstStyle/>
          <a:p>
            <a:r>
              <a:rPr lang="en-AU" sz="2400" b="1" dirty="0">
                <a:solidFill>
                  <a:srgbClr val="A40A66"/>
                </a:solidFill>
                <a:cs typeface="Arial" panose="020B0604020202020204" pitchFamily="34" charset="0"/>
              </a:rPr>
              <a:t>EXAMPLE 2</a:t>
            </a:r>
          </a:p>
          <a:p>
            <a:endParaRPr lang="en-AU" sz="2400" dirty="0">
              <a:latin typeface="Arial" panose="020B0604020202020204" pitchFamily="34" charset="0"/>
              <a:cs typeface="Arial" panose="020B0604020202020204" pitchFamily="34" charset="0"/>
            </a:endParaRPr>
          </a:p>
        </p:txBody>
      </p:sp>
      <p:sp>
        <p:nvSpPr>
          <p:cNvPr id="11" name="Title 9"/>
          <p:cNvSpPr>
            <a:spLocks noGrp="1"/>
          </p:cNvSpPr>
          <p:nvPr>
            <p:ph type="title"/>
          </p:nvPr>
        </p:nvSpPr>
        <p:spPr>
          <a:xfrm>
            <a:off x="2603500" y="313334"/>
            <a:ext cx="9309280" cy="873388"/>
          </a:xfrm>
        </p:spPr>
        <p:txBody>
          <a:bodyPr/>
          <a:lstStyle/>
          <a:p>
            <a:r>
              <a:rPr lang="en-AU" sz="3200" dirty="0"/>
              <a:t>Reading Comprehension</a:t>
            </a:r>
            <a:br>
              <a:rPr lang="en-AU" sz="3400" dirty="0"/>
            </a:br>
            <a:endParaRPr lang="en-AU" sz="2800" dirty="0"/>
          </a:p>
        </p:txBody>
      </p:sp>
      <p:sp>
        <p:nvSpPr>
          <p:cNvPr id="3" name="Text Box 2">
            <a:extLst>
              <a:ext uri="{FF2B5EF4-FFF2-40B4-BE49-F238E27FC236}">
                <a16:creationId xmlns:a16="http://schemas.microsoft.com/office/drawing/2014/main" id="{977284E0-6820-AED5-0CAC-72282EC6DE05}"/>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F22B7F99-7C8B-B620-661A-F3D7336F765F}"/>
              </a:ext>
            </a:extLst>
          </p:cNvPr>
          <p:cNvPicPr>
            <a:picLocks noChangeAspect="1"/>
          </p:cNvPicPr>
          <p:nvPr/>
        </p:nvPicPr>
        <p:blipFill>
          <a:blip r:embed="rId2"/>
          <a:stretch>
            <a:fillRect/>
          </a:stretch>
        </p:blipFill>
        <p:spPr>
          <a:xfrm>
            <a:off x="2395723" y="714849"/>
            <a:ext cx="6900677" cy="5979697"/>
          </a:xfrm>
          <a:prstGeom prst="rect">
            <a:avLst/>
          </a:prstGeom>
        </p:spPr>
      </p:pic>
    </p:spTree>
    <p:extLst>
      <p:ext uri="{BB962C8B-B14F-4D97-AF65-F5344CB8AC3E}">
        <p14:creationId xmlns:p14="http://schemas.microsoft.com/office/powerpoint/2010/main" val="1968210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extBox 7"/>
          <p:cNvSpPr txBox="1"/>
          <p:nvPr/>
        </p:nvSpPr>
        <p:spPr>
          <a:xfrm>
            <a:off x="6413350" y="5579472"/>
            <a:ext cx="3217026" cy="584775"/>
          </a:xfrm>
          <a:prstGeom prst="rect">
            <a:avLst/>
          </a:prstGeom>
          <a:noFill/>
        </p:spPr>
        <p:txBody>
          <a:bodyPr wrap="square" rtlCol="0">
            <a:spAutoFit/>
          </a:bodyPr>
          <a:lstStyle/>
          <a:p>
            <a:r>
              <a:rPr lang="en-AU" sz="3200" dirty="0">
                <a:cs typeface="Arial" panose="020B0604020202020204" pitchFamily="34" charset="0"/>
              </a:rPr>
              <a:t>Answer:	</a:t>
            </a:r>
            <a:r>
              <a:rPr lang="en-AU" sz="3200" b="1" dirty="0">
                <a:solidFill>
                  <a:srgbClr val="A40A66"/>
                </a:solidFill>
                <a:cs typeface="Arial" panose="020B0604020202020204" pitchFamily="34" charset="0"/>
              </a:rPr>
              <a:t>C</a:t>
            </a:r>
          </a:p>
        </p:txBody>
      </p:sp>
      <p:sp>
        <p:nvSpPr>
          <p:cNvPr id="11" name="Title 9"/>
          <p:cNvSpPr>
            <a:spLocks noGrp="1"/>
          </p:cNvSpPr>
          <p:nvPr>
            <p:ph type="title"/>
          </p:nvPr>
        </p:nvSpPr>
        <p:spPr>
          <a:xfrm>
            <a:off x="2517289" y="313334"/>
            <a:ext cx="9395492" cy="873388"/>
          </a:xfrm>
        </p:spPr>
        <p:txBody>
          <a:bodyPr/>
          <a:lstStyle/>
          <a:p>
            <a:r>
              <a:rPr lang="en-AU" sz="3200" dirty="0"/>
              <a:t>Reading Comprehension</a:t>
            </a:r>
            <a:br>
              <a:rPr lang="en-AU" sz="3400" dirty="0"/>
            </a:br>
            <a:endParaRPr lang="en-AU" sz="2800" dirty="0"/>
          </a:p>
        </p:txBody>
      </p:sp>
      <p:sp>
        <p:nvSpPr>
          <p:cNvPr id="3" name="Text Box 2">
            <a:extLst>
              <a:ext uri="{FF2B5EF4-FFF2-40B4-BE49-F238E27FC236}">
                <a16:creationId xmlns:a16="http://schemas.microsoft.com/office/drawing/2014/main" id="{97BF4CEB-FDAC-DA54-356B-21F392E60CFE}"/>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D2667640-92AB-C836-7D37-7B30F72346B0}"/>
              </a:ext>
            </a:extLst>
          </p:cNvPr>
          <p:cNvSpPr txBox="1"/>
          <p:nvPr/>
        </p:nvSpPr>
        <p:spPr>
          <a:xfrm>
            <a:off x="579601" y="2001012"/>
            <a:ext cx="10621872" cy="3493264"/>
          </a:xfrm>
          <a:prstGeom prst="rect">
            <a:avLst/>
          </a:prstGeom>
          <a:noFill/>
        </p:spPr>
        <p:txBody>
          <a:bodyPr wrap="square" rtlCol="0">
            <a:spAutoFit/>
          </a:bodyPr>
          <a:lstStyle/>
          <a:p>
            <a:r>
              <a:rPr lang="en-AU" sz="2800" b="1" dirty="0">
                <a:solidFill>
                  <a:srgbClr val="A40A66"/>
                </a:solidFill>
                <a:cs typeface="Arial" panose="020B0604020202020204" pitchFamily="34" charset="0"/>
              </a:rPr>
              <a:t>EXAMPLE 2</a:t>
            </a:r>
          </a:p>
          <a:p>
            <a:endParaRPr lang="en-AU" sz="2800" dirty="0">
              <a:cs typeface="Arial" panose="020B0604020202020204" pitchFamily="34" charset="0"/>
            </a:endParaRPr>
          </a:p>
          <a:p>
            <a:r>
              <a:rPr lang="en-AU" sz="2300" dirty="0">
                <a:cs typeface="Arial" panose="020B0604020202020204" pitchFamily="34" charset="0"/>
              </a:rPr>
              <a:t>Quotation III is most likely intended to be</a:t>
            </a:r>
            <a:endParaRPr lang="en-US" sz="2300" dirty="0">
              <a:cs typeface="Arial" panose="020B0604020202020204" pitchFamily="34" charset="0"/>
            </a:endParaRPr>
          </a:p>
          <a:p>
            <a:endParaRPr lang="en-US" sz="2300" dirty="0">
              <a:cs typeface="Arial" panose="020B0604020202020204" pitchFamily="34" charset="0"/>
            </a:endParaRPr>
          </a:p>
          <a:p>
            <a:r>
              <a:rPr lang="en-US" sz="2300" b="1" dirty="0">
                <a:solidFill>
                  <a:srgbClr val="A40A66"/>
                </a:solidFill>
                <a:cs typeface="Arial" panose="020B0604020202020204" pitchFamily="34" charset="0"/>
              </a:rPr>
              <a:t>A</a:t>
            </a:r>
            <a:r>
              <a:rPr lang="en-US" sz="2300" dirty="0">
                <a:cs typeface="Arial" panose="020B0604020202020204" pitchFamily="34" charset="0"/>
              </a:rPr>
              <a:t>	self-pitying.</a:t>
            </a:r>
          </a:p>
          <a:p>
            <a:r>
              <a:rPr lang="en-US" sz="2300" b="1" dirty="0">
                <a:solidFill>
                  <a:srgbClr val="A40A66"/>
                </a:solidFill>
                <a:cs typeface="Arial" panose="020B0604020202020204" pitchFamily="34" charset="0"/>
              </a:rPr>
              <a:t>B</a:t>
            </a:r>
            <a:r>
              <a:rPr lang="en-US" sz="2300" dirty="0">
                <a:cs typeface="Arial" panose="020B0604020202020204" pitchFamily="34" charset="0"/>
              </a:rPr>
              <a:t>	an angry rebuke.</a:t>
            </a:r>
          </a:p>
          <a:p>
            <a:r>
              <a:rPr lang="en-US" sz="2300" b="1" dirty="0">
                <a:solidFill>
                  <a:srgbClr val="A40A66"/>
                </a:solidFill>
                <a:cs typeface="Arial" panose="020B0604020202020204" pitchFamily="34" charset="0"/>
              </a:rPr>
              <a:t>C</a:t>
            </a:r>
            <a:r>
              <a:rPr lang="en-US" sz="2300" dirty="0">
                <a:cs typeface="Arial" panose="020B0604020202020204" pitchFamily="34" charset="0"/>
              </a:rPr>
              <a:t>	mildly humorous.</a:t>
            </a:r>
          </a:p>
          <a:p>
            <a:r>
              <a:rPr lang="en-US" sz="2300" b="1" dirty="0">
                <a:solidFill>
                  <a:srgbClr val="A40A66"/>
                </a:solidFill>
                <a:cs typeface="Arial" panose="020B0604020202020204" pitchFamily="34" charset="0"/>
              </a:rPr>
              <a:t>D</a:t>
            </a:r>
            <a:r>
              <a:rPr lang="en-US" sz="2300" dirty="0">
                <a:cs typeface="Arial" panose="020B0604020202020204" pitchFamily="34" charset="0"/>
              </a:rPr>
              <a:t>	a triumphant declaration.</a:t>
            </a:r>
          </a:p>
          <a:p>
            <a:pPr>
              <a:spcBef>
                <a:spcPts val="600"/>
              </a:spcBef>
            </a:pPr>
            <a:endParaRPr lang="en-AU"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CB0778-048F-2197-8B3D-43BD59D1BFD3}"/>
              </a:ext>
            </a:extLst>
          </p:cNvPr>
          <p:cNvPicPr>
            <a:picLocks noChangeAspect="1"/>
          </p:cNvPicPr>
          <p:nvPr/>
        </p:nvPicPr>
        <p:blipFill>
          <a:blip r:embed="rId2"/>
          <a:stretch>
            <a:fillRect/>
          </a:stretch>
        </p:blipFill>
        <p:spPr>
          <a:xfrm>
            <a:off x="3100387" y="892175"/>
            <a:ext cx="5991225" cy="1533525"/>
          </a:xfrm>
          <a:prstGeom prst="rect">
            <a:avLst/>
          </a:prstGeom>
        </p:spPr>
      </p:pic>
    </p:spTree>
    <p:extLst>
      <p:ext uri="{BB962C8B-B14F-4D97-AF65-F5344CB8AC3E}">
        <p14:creationId xmlns:p14="http://schemas.microsoft.com/office/powerpoint/2010/main" val="896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525319" y="1448145"/>
            <a:ext cx="9979429" cy="1862048"/>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AU" sz="2000" dirty="0">
                <a:cs typeface="Arial" panose="020B0604020202020204" pitchFamily="34" charset="0"/>
              </a:rPr>
              <a:t>Students are presented with a prompt and instructed to present a well organised, </a:t>
            </a:r>
            <a:r>
              <a:rPr lang="en-AU" sz="2000" u="sng" dirty="0">
                <a:cs typeface="Arial" panose="020B0604020202020204" pitchFamily="34" charset="0"/>
              </a:rPr>
              <a:t>creative</a:t>
            </a:r>
            <a:r>
              <a:rPr lang="en-AU" sz="2000" dirty="0">
                <a:cs typeface="Arial" panose="020B0604020202020204" pitchFamily="34" charset="0"/>
              </a:rPr>
              <a:t>, interesting and </a:t>
            </a:r>
            <a:r>
              <a:rPr lang="en-AU" sz="2000" u="sng" dirty="0">
                <a:cs typeface="Arial" panose="020B0604020202020204" pitchFamily="34" charset="0"/>
              </a:rPr>
              <a:t>original</a:t>
            </a:r>
            <a:r>
              <a:rPr lang="en-AU" sz="2000" dirty="0">
                <a:cs typeface="Arial" panose="020B0604020202020204" pitchFamily="34" charset="0"/>
              </a:rPr>
              <a:t> piece of writing</a:t>
            </a:r>
          </a:p>
          <a:p>
            <a:pPr marL="457200" indent="-457200">
              <a:spcBef>
                <a:spcPts val="600"/>
              </a:spcBef>
              <a:buFont typeface="Arial" panose="020B0604020202020204" pitchFamily="34" charset="0"/>
              <a:buChar char="•"/>
            </a:pPr>
            <a:r>
              <a:rPr lang="en-AU" sz="2000" dirty="0">
                <a:cs typeface="Arial" panose="020B0604020202020204" pitchFamily="34" charset="0"/>
              </a:rPr>
              <a:t>There is no restriction on genre or style</a:t>
            </a:r>
          </a:p>
          <a:p>
            <a:pPr marL="457200" indent="-457200">
              <a:spcBef>
                <a:spcPts val="600"/>
              </a:spcBef>
              <a:buFont typeface="Arial" panose="020B0604020202020204" pitchFamily="34" charset="0"/>
              <a:buChar char="•"/>
            </a:pPr>
            <a:r>
              <a:rPr lang="en-AU" sz="2000" dirty="0">
                <a:cs typeface="Arial" panose="020B0604020202020204" pitchFamily="34" charset="0"/>
              </a:rPr>
              <a:t>Marked differently from NAPLAN writing</a:t>
            </a:r>
          </a:p>
          <a:p>
            <a:pPr marL="457200" indent="-457200">
              <a:spcBef>
                <a:spcPts val="600"/>
              </a:spcBef>
              <a:buFont typeface="Arial" panose="020B0604020202020204" pitchFamily="34" charset="0"/>
              <a:buChar char="•"/>
            </a:pPr>
            <a:r>
              <a:rPr lang="en-AU" sz="2000" dirty="0">
                <a:cs typeface="Arial" panose="020B0604020202020204" pitchFamily="34" charset="0"/>
              </a:rPr>
              <a:t>25 minutes</a:t>
            </a:r>
          </a:p>
        </p:txBody>
      </p:sp>
      <p:sp>
        <p:nvSpPr>
          <p:cNvPr id="9" name="TextBox 8"/>
          <p:cNvSpPr txBox="1"/>
          <p:nvPr/>
        </p:nvSpPr>
        <p:spPr>
          <a:xfrm>
            <a:off x="525319" y="4060118"/>
            <a:ext cx="2078181" cy="461665"/>
          </a:xfrm>
          <a:prstGeom prst="rect">
            <a:avLst/>
          </a:prstGeom>
          <a:noFill/>
        </p:spPr>
        <p:txBody>
          <a:bodyPr wrap="square" rtlCol="0">
            <a:spAutoFit/>
          </a:bodyPr>
          <a:lstStyle/>
          <a:p>
            <a:r>
              <a:rPr lang="en-AU" sz="2400" b="1" dirty="0">
                <a:solidFill>
                  <a:srgbClr val="A40A66"/>
                </a:solidFill>
                <a:cs typeface="Arial" panose="020B0604020202020204" pitchFamily="34" charset="0"/>
              </a:rPr>
              <a:t>EXAMPLES</a:t>
            </a:r>
          </a:p>
        </p:txBody>
      </p:sp>
      <p:sp>
        <p:nvSpPr>
          <p:cNvPr id="12" name="TextBox 11"/>
          <p:cNvSpPr txBox="1"/>
          <p:nvPr/>
        </p:nvSpPr>
        <p:spPr>
          <a:xfrm>
            <a:off x="6201456" y="4407314"/>
            <a:ext cx="577715" cy="461665"/>
          </a:xfrm>
          <a:prstGeom prst="rect">
            <a:avLst/>
          </a:prstGeom>
          <a:noFill/>
        </p:spPr>
        <p:txBody>
          <a:bodyPr wrap="square" rtlCol="0">
            <a:spAutoFit/>
          </a:bodyPr>
          <a:lstStyle/>
          <a:p>
            <a:r>
              <a:rPr lang="en-AU" sz="2400" b="1" dirty="0">
                <a:solidFill>
                  <a:srgbClr val="A40A66"/>
                </a:solidFill>
                <a:cs typeface="Arial" panose="020B0604020202020204" pitchFamily="34" charset="0"/>
              </a:rPr>
              <a:t>or</a:t>
            </a:r>
          </a:p>
        </p:txBody>
      </p:sp>
      <p:sp>
        <p:nvSpPr>
          <p:cNvPr id="13" name="TextBox 12"/>
          <p:cNvSpPr txBox="1"/>
          <p:nvPr/>
        </p:nvSpPr>
        <p:spPr>
          <a:xfrm>
            <a:off x="7410734" y="3925629"/>
            <a:ext cx="4016898" cy="461665"/>
          </a:xfrm>
          <a:prstGeom prst="rect">
            <a:avLst/>
          </a:prstGeom>
          <a:noFill/>
        </p:spPr>
        <p:txBody>
          <a:bodyPr wrap="square" rtlCol="0">
            <a:spAutoFit/>
          </a:bodyPr>
          <a:lstStyle/>
          <a:p>
            <a:r>
              <a:rPr lang="en-AU" sz="2400" b="1" i="1" dirty="0">
                <a:cs typeface="Arial" panose="020B0604020202020204" pitchFamily="34" charset="0"/>
              </a:rPr>
              <a:t>Time stood still …</a:t>
            </a:r>
          </a:p>
        </p:txBody>
      </p:sp>
      <p:sp>
        <p:nvSpPr>
          <p:cNvPr id="14" name="TextBox 13"/>
          <p:cNvSpPr txBox="1"/>
          <p:nvPr/>
        </p:nvSpPr>
        <p:spPr>
          <a:xfrm>
            <a:off x="2677422" y="5946080"/>
            <a:ext cx="7157260" cy="430887"/>
          </a:xfrm>
          <a:prstGeom prst="rect">
            <a:avLst/>
          </a:prstGeom>
          <a:noFill/>
        </p:spPr>
        <p:txBody>
          <a:bodyPr wrap="square" rtlCol="0">
            <a:spAutoFit/>
          </a:bodyPr>
          <a:lstStyle/>
          <a:p>
            <a:r>
              <a:rPr lang="en-AU" sz="2200" dirty="0">
                <a:cs typeface="Arial" panose="020B0604020202020204" pitchFamily="34" charset="0"/>
              </a:rPr>
              <a:t>The prompt can be an image, a piece of text, or both</a:t>
            </a:r>
          </a:p>
        </p:txBody>
      </p:sp>
      <p:sp>
        <p:nvSpPr>
          <p:cNvPr id="15" name="Title 9"/>
          <p:cNvSpPr>
            <a:spLocks noGrp="1"/>
          </p:cNvSpPr>
          <p:nvPr>
            <p:ph type="title"/>
          </p:nvPr>
        </p:nvSpPr>
        <p:spPr>
          <a:xfrm>
            <a:off x="2097741" y="313334"/>
            <a:ext cx="9815040" cy="873388"/>
          </a:xfrm>
        </p:spPr>
        <p:txBody>
          <a:bodyPr/>
          <a:lstStyle/>
          <a:p>
            <a:r>
              <a:rPr lang="en-AU" sz="3200" dirty="0"/>
              <a:t>Communicating Ideas in Writing</a:t>
            </a:r>
            <a:br>
              <a:rPr lang="en-AU" sz="3400" dirty="0"/>
            </a:br>
            <a:endParaRPr lang="en-AU" sz="2800" dirty="0"/>
          </a:p>
        </p:txBody>
      </p:sp>
      <p:pic>
        <p:nvPicPr>
          <p:cNvPr id="11" name="Picture 2" descr="http://4.bp.blogspot.com/-ouovohNBHMQ/TdOuhlDeYdI/AAAAAAAAAEc/19msZ1J-FZU/s1600/bike.jpg">
            <a:extLst>
              <a:ext uri="{FF2B5EF4-FFF2-40B4-BE49-F238E27FC236}">
                <a16:creationId xmlns:a16="http://schemas.microsoft.com/office/drawing/2014/main" id="{180E82A1-54F8-4D73-9A6E-D2BE3CC29C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309" y="3608252"/>
            <a:ext cx="2677046" cy="1778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a:extLst>
              <a:ext uri="{FF2B5EF4-FFF2-40B4-BE49-F238E27FC236}">
                <a16:creationId xmlns:a16="http://schemas.microsoft.com/office/drawing/2014/main" id="{CD89CE49-1C79-EC07-E570-9A73292317F5}"/>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88278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TextBox 20"/>
          <p:cNvSpPr txBox="1"/>
          <p:nvPr/>
        </p:nvSpPr>
        <p:spPr>
          <a:xfrm>
            <a:off x="864833" y="1270625"/>
            <a:ext cx="10782438" cy="465197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AU" sz="2000" dirty="0">
                <a:cs typeface="Arial" panose="020B0604020202020204" pitchFamily="34" charset="0"/>
              </a:rPr>
              <a:t>Assesses reasoning ability in mathematics and science (not based on school curriculum)</a:t>
            </a:r>
          </a:p>
          <a:p>
            <a:pPr marL="342900" indent="-342900">
              <a:spcBef>
                <a:spcPts val="1800"/>
              </a:spcBef>
              <a:buFont typeface="Arial" panose="020B0604020202020204" pitchFamily="34" charset="0"/>
              <a:buChar char="•"/>
            </a:pPr>
            <a:r>
              <a:rPr lang="en-AU" sz="2000" dirty="0">
                <a:cs typeface="Arial" panose="020B0604020202020204" pitchFamily="34" charset="0"/>
              </a:rPr>
              <a:t>Candidates will be required to:</a:t>
            </a:r>
          </a:p>
          <a:p>
            <a:pPr marL="1257300" lvl="2" indent="-342900">
              <a:spcBef>
                <a:spcPts val="1800"/>
              </a:spcBef>
              <a:buFont typeface="Arial" panose="020B0604020202020204" pitchFamily="34" charset="0"/>
              <a:buChar char="•"/>
            </a:pPr>
            <a:r>
              <a:rPr lang="en-AU" sz="2000" dirty="0">
                <a:cs typeface="Arial" panose="020B0604020202020204" pitchFamily="34" charset="0"/>
              </a:rPr>
              <a:t>extract and interpret information</a:t>
            </a:r>
          </a:p>
          <a:p>
            <a:pPr marL="1257300" lvl="2" indent="-342900">
              <a:spcBef>
                <a:spcPts val="1800"/>
              </a:spcBef>
              <a:buFont typeface="Arial" panose="020B0604020202020204" pitchFamily="34" charset="0"/>
              <a:buChar char="•"/>
            </a:pPr>
            <a:r>
              <a:rPr lang="en-AU" sz="2000" dirty="0">
                <a:cs typeface="Arial" panose="020B0604020202020204" pitchFamily="34" charset="0"/>
              </a:rPr>
              <a:t>identify relationships, connections, similarities and differences</a:t>
            </a:r>
          </a:p>
          <a:p>
            <a:pPr marL="1257300" lvl="2" indent="-342900">
              <a:spcBef>
                <a:spcPts val="1800"/>
              </a:spcBef>
              <a:buFont typeface="Arial" panose="020B0604020202020204" pitchFamily="34" charset="0"/>
              <a:buChar char="•"/>
            </a:pPr>
            <a:r>
              <a:rPr lang="en-AU" sz="2000" dirty="0">
                <a:cs typeface="Arial" panose="020B0604020202020204" pitchFamily="34" charset="0"/>
              </a:rPr>
              <a:t>solve problems</a:t>
            </a:r>
            <a:endParaRPr lang="en-AU" sz="2000" b="1" dirty="0">
              <a:solidFill>
                <a:srgbClr val="A40A66"/>
              </a:solidFill>
              <a:cs typeface="Arial" panose="020B0604020202020204" pitchFamily="34" charset="0"/>
            </a:endParaRPr>
          </a:p>
          <a:p>
            <a:pPr>
              <a:lnSpc>
                <a:spcPct val="150000"/>
              </a:lnSpc>
              <a:spcBef>
                <a:spcPts val="600"/>
              </a:spcBef>
              <a:spcAft>
                <a:spcPts val="600"/>
              </a:spcAft>
            </a:pPr>
            <a:r>
              <a:rPr lang="en-AU" sz="2000" b="1" dirty="0">
                <a:solidFill>
                  <a:srgbClr val="A40A66"/>
                </a:solidFill>
                <a:cs typeface="Arial" panose="020B0604020202020204" pitchFamily="34" charset="0"/>
              </a:rPr>
              <a:t>FORMAT</a:t>
            </a:r>
          </a:p>
          <a:p>
            <a:pPr marL="342900" indent="-342900">
              <a:lnSpc>
                <a:spcPct val="150000"/>
              </a:lnSpc>
              <a:spcBef>
                <a:spcPts val="600"/>
              </a:spcBef>
              <a:spcAft>
                <a:spcPts val="600"/>
              </a:spcAft>
              <a:buFont typeface="Arial" panose="020B0604020202020204" pitchFamily="34" charset="0"/>
              <a:buChar char="•"/>
            </a:pPr>
            <a:r>
              <a:rPr lang="en-AU" sz="2000" dirty="0">
                <a:cs typeface="Arial" panose="020B0604020202020204" pitchFamily="34" charset="0"/>
              </a:rPr>
              <a:t> 35 multiple choice questions</a:t>
            </a:r>
          </a:p>
          <a:p>
            <a:pPr marL="342900" indent="-342900">
              <a:spcBef>
                <a:spcPts val="600"/>
              </a:spcBef>
              <a:buFont typeface="Arial" panose="020B0604020202020204" pitchFamily="34" charset="0"/>
              <a:buChar char="•"/>
            </a:pPr>
            <a:r>
              <a:rPr lang="en-AU" sz="2000" dirty="0">
                <a:cs typeface="Arial" panose="020B0604020202020204" pitchFamily="34" charset="0"/>
              </a:rPr>
              <a:t> 35 minutes</a:t>
            </a:r>
          </a:p>
          <a:p>
            <a:pPr marL="342900" indent="-342900">
              <a:lnSpc>
                <a:spcPct val="150000"/>
              </a:lnSpc>
              <a:spcBef>
                <a:spcPts val="600"/>
              </a:spcBef>
              <a:buFont typeface="Arial" panose="020B0604020202020204" pitchFamily="34" charset="0"/>
              <a:buChar char="•"/>
            </a:pPr>
            <a:r>
              <a:rPr lang="en-AU" sz="2000" dirty="0">
                <a:cs typeface="Arial" panose="020B0604020202020204" pitchFamily="34" charset="0"/>
              </a:rPr>
              <a:t> No calculators or rulers permitted</a:t>
            </a:r>
          </a:p>
        </p:txBody>
      </p:sp>
      <p:sp>
        <p:nvSpPr>
          <p:cNvPr id="23" name="Title 9"/>
          <p:cNvSpPr>
            <a:spLocks noGrp="1"/>
          </p:cNvSpPr>
          <p:nvPr>
            <p:ph type="title"/>
          </p:nvPr>
        </p:nvSpPr>
        <p:spPr>
          <a:xfrm>
            <a:off x="2345167" y="313334"/>
            <a:ext cx="9567614" cy="873388"/>
          </a:xfrm>
        </p:spPr>
        <p:txBody>
          <a:bodyPr/>
          <a:lstStyle/>
          <a:p>
            <a:r>
              <a:rPr lang="en-AU" sz="3200" dirty="0"/>
              <a:t>Quantitative Reasoning</a:t>
            </a:r>
            <a:br>
              <a:rPr lang="en-AU" sz="3400" dirty="0"/>
            </a:br>
            <a:endParaRPr lang="en-AU" sz="2800" dirty="0"/>
          </a:p>
        </p:txBody>
      </p:sp>
      <p:sp>
        <p:nvSpPr>
          <p:cNvPr id="3" name="Text Box 2">
            <a:extLst>
              <a:ext uri="{FF2B5EF4-FFF2-40B4-BE49-F238E27FC236}">
                <a16:creationId xmlns:a16="http://schemas.microsoft.com/office/drawing/2014/main" id="{CEE675C7-5252-C206-06D1-63430B916A24}"/>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A collage of a person&#10;&#10;Description automatically generated">
            <a:extLst>
              <a:ext uri="{FF2B5EF4-FFF2-40B4-BE49-F238E27FC236}">
                <a16:creationId xmlns:a16="http://schemas.microsoft.com/office/drawing/2014/main" id="{A7F939D1-97A1-B2A8-6D71-8127459DF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0430" y="3671892"/>
            <a:ext cx="3323841" cy="2169458"/>
          </a:xfrm>
          <a:prstGeom prst="rect">
            <a:avLst/>
          </a:prstGeom>
        </p:spPr>
      </p:pic>
    </p:spTree>
    <p:extLst>
      <p:ext uri="{BB962C8B-B14F-4D97-AF65-F5344CB8AC3E}">
        <p14:creationId xmlns:p14="http://schemas.microsoft.com/office/powerpoint/2010/main" val="634996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1086034" y="1172584"/>
            <a:ext cx="9268690" cy="5524589"/>
          </a:xfrm>
          <a:prstGeom prst="rect">
            <a:avLst/>
          </a:prstGeom>
          <a:noFill/>
        </p:spPr>
        <p:txBody>
          <a:bodyPr wrap="square" rtlCol="0">
            <a:spAutoFit/>
          </a:bodyPr>
          <a:lstStyle/>
          <a:p>
            <a:r>
              <a:rPr lang="en-AU" sz="2600" b="1" dirty="0">
                <a:solidFill>
                  <a:srgbClr val="A40A66"/>
                </a:solidFill>
                <a:latin typeface="Calibri" panose="020F0502020204030204" pitchFamily="34" charset="0"/>
                <a:cs typeface="Calibri" panose="020F0502020204030204" pitchFamily="34" charset="0"/>
              </a:rPr>
              <a:t>EXAMPLE 1</a:t>
            </a:r>
          </a:p>
          <a:p>
            <a:endParaRPr lang="en-AU" sz="28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Ben has two red socks and two blue socks in a drawer. They feel the same to touch.  Suppose the first sock Ben takes out of the drawer is blue.</a:t>
            </a:r>
          </a:p>
          <a:p>
            <a:endParaRPr lang="en-US" sz="20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What is the chance of him taking out another blue sock?</a:t>
            </a:r>
          </a:p>
          <a:p>
            <a:endParaRPr lang="en-US" sz="2000" dirty="0">
              <a:latin typeface="Calibri" panose="020F0502020204030204" pitchFamily="34" charset="0"/>
              <a:cs typeface="Calibri" panose="020F0502020204030204" pitchFamily="34" charset="0"/>
            </a:endParaRPr>
          </a:p>
          <a:p>
            <a:r>
              <a:rPr lang="en-US" sz="2600" b="1" dirty="0">
                <a:solidFill>
                  <a:srgbClr val="A40A66"/>
                </a:solidFill>
                <a:latin typeface="Calibri" panose="020F0502020204030204" pitchFamily="34" charset="0"/>
                <a:cs typeface="Calibri" panose="020F0502020204030204" pitchFamily="34" charset="0"/>
              </a:rPr>
              <a:t>A</a:t>
            </a:r>
            <a:r>
              <a:rPr lang="en-US" sz="2600" dirty="0">
                <a:latin typeface="Calibri" panose="020F0502020204030204" pitchFamily="34" charset="0"/>
                <a:cs typeface="Calibri" panose="020F0502020204030204" pitchFamily="34" charset="0"/>
              </a:rPr>
              <a:t>	one in two</a:t>
            </a:r>
          </a:p>
          <a:p>
            <a:r>
              <a:rPr lang="en-US" sz="2600" b="1" dirty="0">
                <a:solidFill>
                  <a:srgbClr val="A40A66"/>
                </a:solidFill>
                <a:latin typeface="Calibri" panose="020F0502020204030204" pitchFamily="34" charset="0"/>
                <a:cs typeface="Calibri" panose="020F0502020204030204" pitchFamily="34" charset="0"/>
              </a:rPr>
              <a:t>B</a:t>
            </a:r>
            <a:r>
              <a:rPr lang="en-US" sz="2600" dirty="0">
                <a:latin typeface="Calibri" panose="020F0502020204030204" pitchFamily="34" charset="0"/>
                <a:cs typeface="Calibri" panose="020F0502020204030204" pitchFamily="34" charset="0"/>
              </a:rPr>
              <a:t>	one in three</a:t>
            </a:r>
          </a:p>
          <a:p>
            <a:r>
              <a:rPr lang="en-US" sz="2600" b="1" dirty="0">
                <a:solidFill>
                  <a:srgbClr val="A40A66"/>
                </a:solidFill>
                <a:latin typeface="Calibri" panose="020F0502020204030204" pitchFamily="34" charset="0"/>
                <a:cs typeface="Calibri" panose="020F0502020204030204" pitchFamily="34" charset="0"/>
              </a:rPr>
              <a:t>C</a:t>
            </a:r>
            <a:r>
              <a:rPr lang="en-US" sz="2600" dirty="0">
                <a:latin typeface="Calibri" panose="020F0502020204030204" pitchFamily="34" charset="0"/>
                <a:cs typeface="Calibri" panose="020F0502020204030204" pitchFamily="34" charset="0"/>
              </a:rPr>
              <a:t>	one in four</a:t>
            </a:r>
          </a:p>
          <a:p>
            <a:r>
              <a:rPr lang="en-US" sz="2600" b="1" dirty="0">
                <a:solidFill>
                  <a:srgbClr val="A40A66"/>
                </a:solidFill>
                <a:latin typeface="Calibri" panose="020F0502020204030204" pitchFamily="34" charset="0"/>
                <a:cs typeface="Calibri" panose="020F0502020204030204" pitchFamily="34" charset="0"/>
              </a:rPr>
              <a:t>D</a:t>
            </a:r>
            <a:r>
              <a:rPr lang="en-US" sz="2600" dirty="0">
                <a:latin typeface="Calibri" panose="020F0502020204030204" pitchFamily="34" charset="0"/>
                <a:cs typeface="Calibri" panose="020F0502020204030204" pitchFamily="34" charset="0"/>
              </a:rPr>
              <a:t>	one in six</a:t>
            </a:r>
          </a:p>
          <a:p>
            <a:endParaRPr lang="en-US" sz="2400" dirty="0">
              <a:latin typeface="Arial" panose="020B0604020202020204" pitchFamily="34" charset="0"/>
              <a:cs typeface="Arial" panose="020B0604020202020204" pitchFamily="34" charset="0"/>
            </a:endParaRPr>
          </a:p>
          <a:p>
            <a:pPr>
              <a:spcBef>
                <a:spcPts val="600"/>
              </a:spcBef>
            </a:pPr>
            <a:endParaRPr lang="en-AU" sz="2200" dirty="0">
              <a:latin typeface="Arial" panose="020B0604020202020204" pitchFamily="34" charset="0"/>
              <a:cs typeface="Arial" panose="020B0604020202020204" pitchFamily="34" charset="0"/>
            </a:endParaRPr>
          </a:p>
        </p:txBody>
      </p:sp>
      <p:sp>
        <p:nvSpPr>
          <p:cNvPr id="7" name="TextBox 6"/>
          <p:cNvSpPr txBox="1"/>
          <p:nvPr/>
        </p:nvSpPr>
        <p:spPr>
          <a:xfrm>
            <a:off x="8204660" y="5591284"/>
            <a:ext cx="3217026" cy="584775"/>
          </a:xfrm>
          <a:prstGeom prst="rect">
            <a:avLst/>
          </a:prstGeom>
          <a:noFill/>
        </p:spPr>
        <p:txBody>
          <a:bodyPr wrap="square" rtlCol="0">
            <a:spAutoFit/>
          </a:bodyPr>
          <a:lstStyle/>
          <a:p>
            <a:r>
              <a:rPr lang="en-AU" sz="3200" dirty="0">
                <a:cs typeface="Arial" panose="020B0604020202020204" pitchFamily="34" charset="0"/>
              </a:rPr>
              <a:t>Answer</a:t>
            </a:r>
            <a:r>
              <a:rPr lang="en-AU" sz="2800" dirty="0">
                <a:cs typeface="Arial" panose="020B0604020202020204" pitchFamily="34" charset="0"/>
              </a:rPr>
              <a:t>:	</a:t>
            </a:r>
            <a:r>
              <a:rPr lang="en-AU" sz="2800" b="1" dirty="0">
                <a:solidFill>
                  <a:srgbClr val="A40A66"/>
                </a:solidFill>
                <a:cs typeface="Arial" panose="020B0604020202020204" pitchFamily="34" charset="0"/>
              </a:rPr>
              <a:t>B</a:t>
            </a:r>
          </a:p>
        </p:txBody>
      </p:sp>
      <p:sp>
        <p:nvSpPr>
          <p:cNvPr id="8" name="Title 9"/>
          <p:cNvSpPr>
            <a:spLocks noGrp="1"/>
          </p:cNvSpPr>
          <p:nvPr>
            <p:ph type="title"/>
          </p:nvPr>
        </p:nvSpPr>
        <p:spPr>
          <a:xfrm>
            <a:off x="2753957" y="313334"/>
            <a:ext cx="9158823" cy="873388"/>
          </a:xfrm>
        </p:spPr>
        <p:txBody>
          <a:bodyPr/>
          <a:lstStyle/>
          <a:p>
            <a:r>
              <a:rPr lang="en-AU" sz="3200" dirty="0"/>
              <a:t>Quantitative Reasoning</a:t>
            </a:r>
            <a:br>
              <a:rPr lang="en-AU" sz="3400" dirty="0"/>
            </a:br>
            <a:endParaRPr lang="en-AU" sz="2800" dirty="0"/>
          </a:p>
        </p:txBody>
      </p:sp>
      <p:sp>
        <p:nvSpPr>
          <p:cNvPr id="3" name="Text Box 2">
            <a:extLst>
              <a:ext uri="{FF2B5EF4-FFF2-40B4-BE49-F238E27FC236}">
                <a16:creationId xmlns:a16="http://schemas.microsoft.com/office/drawing/2014/main" id="{A5D4C87C-0862-35CE-EF3E-3AE01EC9FECA}"/>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144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3BD6D-3CDC-A2A3-61EB-F7E74DB61129}"/>
              </a:ext>
            </a:extLst>
          </p:cNvPr>
          <p:cNvSpPr/>
          <p:nvPr/>
        </p:nvSpPr>
        <p:spPr>
          <a:xfrm>
            <a:off x="10043792" y="5102823"/>
            <a:ext cx="1027689" cy="9233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highlight>
                <a:srgbClr val="00FFFF"/>
              </a:highlight>
            </a:endParaRPr>
          </a:p>
        </p:txBody>
      </p:sp>
      <p:sp>
        <p:nvSpPr>
          <p:cNvPr id="11" name="Title 10"/>
          <p:cNvSpPr>
            <a:spLocks noGrp="1"/>
          </p:cNvSpPr>
          <p:nvPr>
            <p:ph type="title"/>
          </p:nvPr>
        </p:nvSpPr>
        <p:spPr>
          <a:xfrm>
            <a:off x="2051845" y="423869"/>
            <a:ext cx="8369207" cy="873388"/>
          </a:xfrm>
        </p:spPr>
        <p:txBody>
          <a:bodyPr/>
          <a:lstStyle/>
          <a:p>
            <a:r>
              <a:rPr lang="en-AU" sz="3200" dirty="0"/>
              <a:t>Options in public high schools</a:t>
            </a:r>
          </a:p>
        </p:txBody>
      </p:sp>
      <p:sp>
        <p:nvSpPr>
          <p:cNvPr id="18" name="TextBox 17"/>
          <p:cNvSpPr txBox="1"/>
          <p:nvPr/>
        </p:nvSpPr>
        <p:spPr>
          <a:xfrm>
            <a:off x="8779539" y="2112581"/>
            <a:ext cx="2385848" cy="378373"/>
          </a:xfrm>
          <a:prstGeom prst="rect">
            <a:avLst/>
          </a:prstGeom>
          <a:noFill/>
        </p:spPr>
        <p:txBody>
          <a:bodyPr wrap="square" rtlCol="0">
            <a:spAutoFit/>
          </a:bodyPr>
          <a:lstStyle/>
          <a:p>
            <a:r>
              <a:rPr lang="en-AU" b="1" dirty="0">
                <a:solidFill>
                  <a:schemeClr val="bg1"/>
                </a:solidFill>
                <a:latin typeface="Arial" panose="020B0604020202020204" pitchFamily="34" charset="0"/>
                <a:cs typeface="Arial" panose="020B0604020202020204" pitchFamily="34" charset="0"/>
              </a:rPr>
              <a:t>Unlimited</a:t>
            </a:r>
          </a:p>
        </p:txBody>
      </p:sp>
      <p:sp>
        <p:nvSpPr>
          <p:cNvPr id="23" name="Text Box 4"/>
          <p:cNvSpPr txBox="1">
            <a:spLocks noChangeArrowheads="1"/>
          </p:cNvSpPr>
          <p:nvPr/>
        </p:nvSpPr>
        <p:spPr bwMode="auto">
          <a:xfrm>
            <a:off x="481211" y="1575552"/>
            <a:ext cx="708416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buFont typeface="+mj-lt"/>
              <a:buAutoNum type="arabicPeriod"/>
            </a:pPr>
            <a:r>
              <a:rPr lang="en-US" dirty="0"/>
              <a:t> </a:t>
            </a:r>
            <a:r>
              <a:rPr lang="en-US" b="1" dirty="0"/>
              <a:t>School-based programs </a:t>
            </a:r>
          </a:p>
          <a:p>
            <a:pPr marL="1200150" lvl="2" indent="-285750">
              <a:buFont typeface="Arial" panose="020B0604020202020204" pitchFamily="34" charset="0"/>
              <a:buChar char="•"/>
            </a:pPr>
            <a:r>
              <a:rPr lang="en-US" dirty="0"/>
              <a:t>any subject</a:t>
            </a:r>
          </a:p>
          <a:p>
            <a:pPr marL="1200150" lvl="2" indent="-285750">
              <a:buFont typeface="Arial" panose="020B0604020202020204" pitchFamily="34" charset="0"/>
              <a:buChar char="•"/>
            </a:pPr>
            <a:r>
              <a:rPr lang="en-US" dirty="0"/>
              <a:t>school selected and funded</a:t>
            </a:r>
          </a:p>
          <a:p>
            <a:pPr marL="1200150" lvl="2" indent="-285750">
              <a:buFont typeface="Arial" panose="020B0604020202020204" pitchFamily="34" charset="0"/>
              <a:buChar char="•"/>
            </a:pPr>
            <a:r>
              <a:rPr lang="en-US" dirty="0"/>
              <a:t>local catchment students only</a:t>
            </a:r>
          </a:p>
          <a:p>
            <a:pPr lvl="2"/>
            <a:endParaRPr lang="en-US" dirty="0"/>
          </a:p>
        </p:txBody>
      </p:sp>
      <p:sp>
        <p:nvSpPr>
          <p:cNvPr id="25" name="Text Box 3"/>
          <p:cNvSpPr txBox="1">
            <a:spLocks noChangeArrowheads="1"/>
          </p:cNvSpPr>
          <p:nvPr/>
        </p:nvSpPr>
        <p:spPr bwMode="auto">
          <a:xfrm>
            <a:off x="481211" y="3293052"/>
            <a:ext cx="86287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dirty="0"/>
              <a:t>2.    </a:t>
            </a:r>
            <a:r>
              <a:rPr lang="en-US" b="1" dirty="0"/>
              <a:t>Approved Specialist programs</a:t>
            </a:r>
            <a:endParaRPr lang="en-US" dirty="0"/>
          </a:p>
          <a:p>
            <a:pPr marL="1200150" lvl="2" indent="-285750">
              <a:buFont typeface="Arial" panose="020B0604020202020204" pitchFamily="34" charset="0"/>
              <a:buChar char="•"/>
            </a:pPr>
            <a:r>
              <a:rPr lang="en-US" dirty="0"/>
              <a:t>school selected and funded</a:t>
            </a:r>
          </a:p>
          <a:p>
            <a:pPr marL="1200150" lvl="2" indent="-285750">
              <a:buFont typeface="Arial" panose="020B0604020202020204" pitchFamily="34" charset="0"/>
              <a:buChar char="•"/>
            </a:pPr>
            <a:r>
              <a:rPr lang="en-US" dirty="0"/>
              <a:t>Department endorsed</a:t>
            </a:r>
          </a:p>
          <a:p>
            <a:pPr marL="1200150" lvl="2" indent="-285750">
              <a:buFont typeface="Arial" panose="020B0604020202020204" pitchFamily="34" charset="0"/>
              <a:buChar char="•"/>
            </a:pPr>
            <a:r>
              <a:rPr lang="en-US" dirty="0"/>
              <a:t>Local catchment and potential for outside intake</a:t>
            </a:r>
          </a:p>
        </p:txBody>
      </p:sp>
      <p:sp>
        <p:nvSpPr>
          <p:cNvPr id="26" name="Text Box 14"/>
          <p:cNvSpPr txBox="1">
            <a:spLocks noChangeArrowheads="1"/>
          </p:cNvSpPr>
          <p:nvPr/>
        </p:nvSpPr>
        <p:spPr bwMode="auto">
          <a:xfrm>
            <a:off x="481211" y="4787944"/>
            <a:ext cx="91397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 3.   </a:t>
            </a:r>
            <a:r>
              <a:rPr lang="en-US" b="1" dirty="0"/>
              <a:t>Gifted and Talented Secondary Selective Entrance</a:t>
            </a:r>
            <a:r>
              <a:rPr lang="en-US" dirty="0"/>
              <a:t> </a:t>
            </a:r>
          </a:p>
          <a:p>
            <a:pPr marL="1200150" lvl="2" indent="-285750">
              <a:buFont typeface="Arial" panose="020B0604020202020204" pitchFamily="34" charset="0"/>
              <a:buChar char="•"/>
            </a:pPr>
            <a:r>
              <a:rPr lang="en-US" dirty="0"/>
              <a:t>Department selected and fully Government funded</a:t>
            </a:r>
          </a:p>
          <a:p>
            <a:pPr marL="1200150" lvl="2" indent="-285750">
              <a:buFont typeface="Arial" panose="020B0604020202020204" pitchFamily="34" charset="0"/>
              <a:buChar char="•"/>
            </a:pPr>
            <a:r>
              <a:rPr lang="en-US" dirty="0"/>
              <a:t>applicants from WA, interstate and overseas</a:t>
            </a:r>
          </a:p>
          <a:p>
            <a:pPr marL="1200150" lvl="2" indent="-285750">
              <a:buFont typeface="Arial" panose="020B0604020202020204" pitchFamily="34" charset="0"/>
              <a:buChar char="•"/>
            </a:pPr>
            <a:r>
              <a:rPr lang="en-US" dirty="0"/>
              <a:t>no advantage for local catchment</a:t>
            </a:r>
          </a:p>
        </p:txBody>
      </p:sp>
      <p:sp>
        <p:nvSpPr>
          <p:cNvPr id="20" name="TextBox 19">
            <a:extLst>
              <a:ext uri="{FF2B5EF4-FFF2-40B4-BE49-F238E27FC236}">
                <a16:creationId xmlns:a16="http://schemas.microsoft.com/office/drawing/2014/main" id="{93A0FDED-6CFF-4059-B347-25D427FED061}"/>
              </a:ext>
            </a:extLst>
          </p:cNvPr>
          <p:cNvSpPr txBox="1"/>
          <p:nvPr/>
        </p:nvSpPr>
        <p:spPr>
          <a:xfrm>
            <a:off x="8207663" y="1760280"/>
            <a:ext cx="2918770" cy="923330"/>
          </a:xfrm>
          <a:prstGeom prst="rect">
            <a:avLst/>
          </a:prstGeom>
          <a:solidFill>
            <a:srgbClr val="A40A66"/>
          </a:solidFill>
          <a:ln>
            <a:solidFill>
              <a:schemeClr val="accent1"/>
            </a:solidFill>
          </a:ln>
        </p:spPr>
        <p:txBody>
          <a:bodyPr wrap="square" rtlCol="0" anchor="ctr">
            <a:spAutoFit/>
          </a:bodyPr>
          <a:lstStyle/>
          <a:p>
            <a:pPr algn="ctr"/>
            <a:endParaRPr lang="en-AU" dirty="0">
              <a:solidFill>
                <a:schemeClr val="bg1"/>
              </a:solidFill>
            </a:endParaRPr>
          </a:p>
          <a:p>
            <a:pPr algn="ctr"/>
            <a:r>
              <a:rPr lang="en-AU" dirty="0">
                <a:solidFill>
                  <a:schemeClr val="bg1"/>
                </a:solidFill>
              </a:rPr>
              <a:t>UNLIMITED</a:t>
            </a:r>
          </a:p>
          <a:p>
            <a:pPr algn="ctr"/>
            <a:endParaRPr lang="en-AU" dirty="0">
              <a:solidFill>
                <a:schemeClr val="bg1"/>
              </a:solidFill>
            </a:endParaRPr>
          </a:p>
        </p:txBody>
      </p:sp>
      <p:sp>
        <p:nvSpPr>
          <p:cNvPr id="24" name="TextBox 23">
            <a:extLst>
              <a:ext uri="{FF2B5EF4-FFF2-40B4-BE49-F238E27FC236}">
                <a16:creationId xmlns:a16="http://schemas.microsoft.com/office/drawing/2014/main" id="{33CDFC26-8CFD-4DCB-B867-50BA1E085FC7}"/>
              </a:ext>
            </a:extLst>
          </p:cNvPr>
          <p:cNvSpPr txBox="1"/>
          <p:nvPr/>
        </p:nvSpPr>
        <p:spPr>
          <a:xfrm>
            <a:off x="8779539" y="3457424"/>
            <a:ext cx="1775018" cy="923330"/>
          </a:xfrm>
          <a:prstGeom prst="rect">
            <a:avLst/>
          </a:prstGeom>
          <a:solidFill>
            <a:srgbClr val="EE7202"/>
          </a:solidFill>
          <a:ln>
            <a:solidFill>
              <a:schemeClr val="accent1"/>
            </a:solidFill>
          </a:ln>
        </p:spPr>
        <p:txBody>
          <a:bodyPr wrap="square" rtlCol="0" anchor="ctr">
            <a:spAutoFit/>
          </a:bodyPr>
          <a:lstStyle/>
          <a:p>
            <a:pPr algn="ctr"/>
            <a:endParaRPr lang="en-AU" dirty="0">
              <a:solidFill>
                <a:schemeClr val="bg1"/>
              </a:solidFill>
            </a:endParaRPr>
          </a:p>
          <a:p>
            <a:pPr algn="ctr"/>
            <a:r>
              <a:rPr lang="en-AU" dirty="0">
                <a:solidFill>
                  <a:schemeClr val="bg1"/>
                </a:solidFill>
              </a:rPr>
              <a:t>OVER 100 IN WA</a:t>
            </a:r>
          </a:p>
          <a:p>
            <a:pPr algn="ctr"/>
            <a:endParaRPr lang="en-AU" dirty="0">
              <a:solidFill>
                <a:schemeClr val="bg1"/>
              </a:solidFill>
            </a:endParaRPr>
          </a:p>
        </p:txBody>
      </p:sp>
      <p:sp>
        <p:nvSpPr>
          <p:cNvPr id="27" name="TextBox 26">
            <a:extLst>
              <a:ext uri="{FF2B5EF4-FFF2-40B4-BE49-F238E27FC236}">
                <a16:creationId xmlns:a16="http://schemas.microsoft.com/office/drawing/2014/main" id="{683A7DF1-B0A9-4831-B9CD-78C520E230C7}"/>
              </a:ext>
            </a:extLst>
          </p:cNvPr>
          <p:cNvSpPr txBox="1"/>
          <p:nvPr/>
        </p:nvSpPr>
        <p:spPr>
          <a:xfrm>
            <a:off x="8310753" y="5102823"/>
            <a:ext cx="941300" cy="923330"/>
          </a:xfrm>
          <a:prstGeom prst="rect">
            <a:avLst/>
          </a:prstGeom>
          <a:solidFill>
            <a:srgbClr val="FDC432"/>
          </a:solidFill>
          <a:ln>
            <a:solidFill>
              <a:schemeClr val="accent1"/>
            </a:solidFill>
          </a:ln>
        </p:spPr>
        <p:txBody>
          <a:bodyPr wrap="square" rtlCol="0" anchor="ctr">
            <a:spAutoFit/>
          </a:bodyPr>
          <a:lstStyle/>
          <a:p>
            <a:pPr algn="ctr"/>
            <a:r>
              <a:rPr lang="en-AU" dirty="0"/>
              <a:t>ONLY</a:t>
            </a:r>
          </a:p>
          <a:p>
            <a:pPr algn="ctr"/>
            <a:r>
              <a:rPr lang="en-AU" dirty="0"/>
              <a:t>24 </a:t>
            </a:r>
          </a:p>
          <a:p>
            <a:pPr algn="ctr"/>
            <a:r>
              <a:rPr lang="en-AU" dirty="0"/>
              <a:t>IN WA</a:t>
            </a:r>
          </a:p>
        </p:txBody>
      </p:sp>
      <p:sp>
        <p:nvSpPr>
          <p:cNvPr id="5" name="Text Box 2">
            <a:extLst>
              <a:ext uri="{FF2B5EF4-FFF2-40B4-BE49-F238E27FC236}">
                <a16:creationId xmlns:a16="http://schemas.microsoft.com/office/drawing/2014/main" id="{117C69A1-1DB7-FA38-B8FB-C10142802A60}"/>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81660E76-FB05-3534-5EA3-62CC2E02EE37}"/>
              </a:ext>
            </a:extLst>
          </p:cNvPr>
          <p:cNvSpPr txBox="1"/>
          <p:nvPr/>
        </p:nvSpPr>
        <p:spPr>
          <a:xfrm>
            <a:off x="10006330" y="5102823"/>
            <a:ext cx="1096454" cy="923330"/>
          </a:xfrm>
          <a:prstGeom prst="rect">
            <a:avLst/>
          </a:prstGeom>
          <a:noFill/>
        </p:spPr>
        <p:txBody>
          <a:bodyPr wrap="none" rtlCol="0">
            <a:spAutoFit/>
          </a:bodyPr>
          <a:lstStyle/>
          <a:p>
            <a:pPr algn="ctr"/>
            <a:r>
              <a:rPr lang="en-AU" dirty="0"/>
              <a:t>Academic</a:t>
            </a:r>
          </a:p>
          <a:p>
            <a:pPr algn="ctr"/>
            <a:r>
              <a:rPr lang="en-AU" dirty="0"/>
              <a:t>online</a:t>
            </a:r>
          </a:p>
          <a:p>
            <a:pPr algn="ctr"/>
            <a:r>
              <a:rPr lang="en-AU" dirty="0"/>
              <a:t>program</a:t>
            </a:r>
          </a:p>
        </p:txBody>
      </p:sp>
      <p:sp>
        <p:nvSpPr>
          <p:cNvPr id="7" name="TextBox 6">
            <a:extLst>
              <a:ext uri="{FF2B5EF4-FFF2-40B4-BE49-F238E27FC236}">
                <a16:creationId xmlns:a16="http://schemas.microsoft.com/office/drawing/2014/main" id="{EDAE1B3D-65F2-12A6-289B-0D058818908F}"/>
              </a:ext>
            </a:extLst>
          </p:cNvPr>
          <p:cNvSpPr txBox="1"/>
          <p:nvPr/>
        </p:nvSpPr>
        <p:spPr>
          <a:xfrm>
            <a:off x="9544834" y="5328614"/>
            <a:ext cx="300082" cy="369332"/>
          </a:xfrm>
          <a:prstGeom prst="rect">
            <a:avLst/>
          </a:prstGeom>
          <a:noFill/>
        </p:spPr>
        <p:txBody>
          <a:bodyPr wrap="none" rtlCol="0">
            <a:spAutoFit/>
          </a:bodyPr>
          <a:lstStyle/>
          <a:p>
            <a:r>
              <a:rPr lang="en-AU" dirty="0"/>
              <a:t>+</a:t>
            </a:r>
          </a:p>
        </p:txBody>
      </p:sp>
    </p:spTree>
    <p:extLst>
      <p:ext uri="{BB962C8B-B14F-4D97-AF65-F5344CB8AC3E}">
        <p14:creationId xmlns:p14="http://schemas.microsoft.com/office/powerpoint/2010/main" val="37856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3" grpId="0"/>
      <p:bldP spid="25" grpId="0"/>
      <p:bldP spid="26" grpId="0"/>
      <p:bldP spid="20" grpId="0" animBg="1"/>
      <p:bldP spid="24" grpId="0" animBg="1"/>
      <p:bldP spid="27" grpId="0" animBg="1"/>
      <p:bldP spid="3"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864824" y="1186722"/>
            <a:ext cx="9268690" cy="4878259"/>
          </a:xfrm>
          <a:prstGeom prst="rect">
            <a:avLst/>
          </a:prstGeom>
          <a:noFill/>
        </p:spPr>
        <p:txBody>
          <a:bodyPr wrap="square" rtlCol="0">
            <a:spAutoFit/>
          </a:bodyPr>
          <a:lstStyle/>
          <a:p>
            <a:r>
              <a:rPr lang="en-AU" sz="2600" b="1" dirty="0">
                <a:solidFill>
                  <a:srgbClr val="A40A66"/>
                </a:solidFill>
                <a:cs typeface="Arial" panose="020B0604020202020204" pitchFamily="34" charset="0"/>
              </a:rPr>
              <a:t>EXAMPLE 2</a:t>
            </a:r>
          </a:p>
          <a:p>
            <a:endParaRPr lang="en-AU" sz="2600" dirty="0">
              <a:cs typeface="Arial" panose="020B0604020202020204" pitchFamily="34" charset="0"/>
            </a:endParaRPr>
          </a:p>
          <a:p>
            <a:r>
              <a:rPr lang="en-AU" sz="2600" dirty="0">
                <a:cs typeface="Arial" panose="020B0604020202020204" pitchFamily="34" charset="0"/>
              </a:rPr>
              <a:t>A water ski rope is designed to stretch 3% under full load.</a:t>
            </a:r>
          </a:p>
          <a:p>
            <a:r>
              <a:rPr lang="en-AU" sz="2600" dirty="0">
                <a:cs typeface="Arial" panose="020B0604020202020204" pitchFamily="34" charset="0"/>
              </a:rPr>
              <a:t>To what length would a 20-metre water ski rope be stretched when under full load?</a:t>
            </a:r>
          </a:p>
          <a:p>
            <a:endParaRPr lang="en-US" sz="2600" dirty="0">
              <a:cs typeface="Arial" panose="020B0604020202020204" pitchFamily="34" charset="0"/>
            </a:endParaRPr>
          </a:p>
          <a:p>
            <a:r>
              <a:rPr lang="en-US" sz="2600" b="1" dirty="0">
                <a:solidFill>
                  <a:srgbClr val="A40A66"/>
                </a:solidFill>
                <a:cs typeface="Arial" panose="020B0604020202020204" pitchFamily="34" charset="0"/>
              </a:rPr>
              <a:t>A</a:t>
            </a:r>
            <a:r>
              <a:rPr lang="en-US" sz="2600" dirty="0">
                <a:cs typeface="Arial" panose="020B0604020202020204" pitchFamily="34" charset="0"/>
              </a:rPr>
              <a:t>	20.3 metres</a:t>
            </a:r>
          </a:p>
          <a:p>
            <a:r>
              <a:rPr lang="en-US" sz="2600" b="1" dirty="0">
                <a:solidFill>
                  <a:srgbClr val="A40A66"/>
                </a:solidFill>
                <a:cs typeface="Arial" panose="020B0604020202020204" pitchFamily="34" charset="0"/>
              </a:rPr>
              <a:t>B</a:t>
            </a:r>
            <a:r>
              <a:rPr lang="en-US" sz="2600" dirty="0">
                <a:cs typeface="Arial" panose="020B0604020202020204" pitchFamily="34" charset="0"/>
              </a:rPr>
              <a:t>	20.6 metres</a:t>
            </a:r>
          </a:p>
          <a:p>
            <a:r>
              <a:rPr lang="en-US" sz="2600" b="1" dirty="0">
                <a:solidFill>
                  <a:srgbClr val="A40A66"/>
                </a:solidFill>
                <a:cs typeface="Arial" panose="020B0604020202020204" pitchFamily="34" charset="0"/>
              </a:rPr>
              <a:t>C</a:t>
            </a:r>
            <a:r>
              <a:rPr lang="en-US" sz="2600" dirty="0">
                <a:solidFill>
                  <a:srgbClr val="A40A66"/>
                </a:solidFill>
                <a:cs typeface="Arial" panose="020B0604020202020204" pitchFamily="34" charset="0"/>
              </a:rPr>
              <a:t>	</a:t>
            </a:r>
            <a:r>
              <a:rPr lang="en-US" sz="2600" dirty="0">
                <a:cs typeface="Arial" panose="020B0604020202020204" pitchFamily="34" charset="0"/>
              </a:rPr>
              <a:t>23 metres</a:t>
            </a:r>
          </a:p>
          <a:p>
            <a:r>
              <a:rPr lang="en-US" sz="2600" b="1" dirty="0">
                <a:solidFill>
                  <a:srgbClr val="A40A66"/>
                </a:solidFill>
                <a:cs typeface="Arial" panose="020B0604020202020204" pitchFamily="34" charset="0"/>
              </a:rPr>
              <a:t>D</a:t>
            </a:r>
            <a:r>
              <a:rPr lang="en-US" sz="2600" dirty="0">
                <a:cs typeface="Arial" panose="020B0604020202020204" pitchFamily="34" charset="0"/>
              </a:rPr>
              <a:t>	26 metres</a:t>
            </a:r>
          </a:p>
          <a:p>
            <a:endParaRPr lang="en-US" sz="2400" dirty="0">
              <a:latin typeface="Arial" panose="020B0604020202020204" pitchFamily="34" charset="0"/>
              <a:cs typeface="Arial" panose="020B0604020202020204" pitchFamily="34" charset="0"/>
            </a:endParaRPr>
          </a:p>
          <a:p>
            <a:pPr>
              <a:spcBef>
                <a:spcPts val="600"/>
              </a:spcBef>
            </a:pPr>
            <a:endParaRPr lang="en-AU" sz="2200" dirty="0">
              <a:latin typeface="Arial" panose="020B0604020202020204" pitchFamily="34" charset="0"/>
              <a:cs typeface="Arial" panose="020B0604020202020204" pitchFamily="34" charset="0"/>
            </a:endParaRPr>
          </a:p>
        </p:txBody>
      </p:sp>
      <p:sp>
        <p:nvSpPr>
          <p:cNvPr id="7" name="TextBox 6"/>
          <p:cNvSpPr txBox="1"/>
          <p:nvPr/>
        </p:nvSpPr>
        <p:spPr>
          <a:xfrm>
            <a:off x="8357060" y="5277520"/>
            <a:ext cx="3217026" cy="584775"/>
          </a:xfrm>
          <a:prstGeom prst="rect">
            <a:avLst/>
          </a:prstGeom>
          <a:noFill/>
        </p:spPr>
        <p:txBody>
          <a:bodyPr wrap="square" rtlCol="0">
            <a:spAutoFit/>
          </a:bodyPr>
          <a:lstStyle/>
          <a:p>
            <a:r>
              <a:rPr lang="en-AU" sz="3200" dirty="0">
                <a:cs typeface="Arial" panose="020B0604020202020204" pitchFamily="34" charset="0"/>
              </a:rPr>
              <a:t>Answer</a:t>
            </a:r>
            <a:r>
              <a:rPr lang="en-AU" sz="2800" dirty="0">
                <a:cs typeface="Arial" panose="020B0604020202020204" pitchFamily="34" charset="0"/>
              </a:rPr>
              <a:t>:	</a:t>
            </a:r>
            <a:r>
              <a:rPr lang="en-AU" sz="2800" b="1" dirty="0">
                <a:solidFill>
                  <a:srgbClr val="A40A66"/>
                </a:solidFill>
                <a:cs typeface="Arial" panose="020B0604020202020204" pitchFamily="34" charset="0"/>
              </a:rPr>
              <a:t>B</a:t>
            </a:r>
          </a:p>
        </p:txBody>
      </p:sp>
      <p:sp>
        <p:nvSpPr>
          <p:cNvPr id="9" name="Title 9"/>
          <p:cNvSpPr>
            <a:spLocks noGrp="1"/>
          </p:cNvSpPr>
          <p:nvPr>
            <p:ph type="title"/>
          </p:nvPr>
        </p:nvSpPr>
        <p:spPr>
          <a:xfrm>
            <a:off x="2334409" y="313334"/>
            <a:ext cx="9578372" cy="873388"/>
          </a:xfrm>
        </p:spPr>
        <p:txBody>
          <a:bodyPr/>
          <a:lstStyle/>
          <a:p>
            <a:r>
              <a:rPr lang="en-AU" sz="3200" dirty="0"/>
              <a:t>Quantitative Reasoning</a:t>
            </a:r>
            <a:br>
              <a:rPr lang="en-AU" sz="3400" dirty="0"/>
            </a:br>
            <a:endParaRPr lang="en-AU" sz="2800" dirty="0"/>
          </a:p>
        </p:txBody>
      </p:sp>
      <p:sp>
        <p:nvSpPr>
          <p:cNvPr id="3" name="Text Box 2">
            <a:extLst>
              <a:ext uri="{FF2B5EF4-FFF2-40B4-BE49-F238E27FC236}">
                <a16:creationId xmlns:a16="http://schemas.microsoft.com/office/drawing/2014/main" id="{02F5E12F-FF9B-97E1-49F4-84B24BA47247}"/>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256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603499" y="513142"/>
            <a:ext cx="9309281" cy="873388"/>
          </a:xfrm>
        </p:spPr>
        <p:txBody>
          <a:bodyPr/>
          <a:lstStyle/>
          <a:p>
            <a:r>
              <a:rPr lang="en-AU" sz="3200" dirty="0"/>
              <a:t>Abstract Reasoning</a:t>
            </a:r>
            <a:br>
              <a:rPr lang="en-AU" sz="3400" dirty="0"/>
            </a:br>
            <a:endParaRPr lang="en-AU" sz="2800" dirty="0"/>
          </a:p>
        </p:txBody>
      </p:sp>
      <p:sp>
        <p:nvSpPr>
          <p:cNvPr id="9" name="TextBox 8"/>
          <p:cNvSpPr txBox="1"/>
          <p:nvPr/>
        </p:nvSpPr>
        <p:spPr>
          <a:xfrm>
            <a:off x="592960" y="1504278"/>
            <a:ext cx="9256824" cy="4493538"/>
          </a:xfrm>
          <a:prstGeom prst="rect">
            <a:avLst/>
          </a:prstGeom>
          <a:noFill/>
        </p:spPr>
        <p:txBody>
          <a:bodyPr wrap="square" rtlCol="0">
            <a:spAutoFit/>
          </a:bodyPr>
          <a:lstStyle/>
          <a:p>
            <a:pPr>
              <a:spcBef>
                <a:spcPts val="600"/>
              </a:spcBef>
              <a:spcAft>
                <a:spcPts val="1200"/>
              </a:spcAft>
            </a:pPr>
            <a:r>
              <a:rPr lang="en-AU" sz="2400" dirty="0">
                <a:cs typeface="Arial" panose="020B0604020202020204" pitchFamily="34" charset="0"/>
              </a:rPr>
              <a:t>Assesses students’ ability to:</a:t>
            </a:r>
          </a:p>
          <a:p>
            <a:pPr marL="800100" lvl="1" indent="-342900">
              <a:spcBef>
                <a:spcPts val="600"/>
              </a:spcBef>
              <a:buFont typeface="Arial" panose="020B0604020202020204" pitchFamily="34" charset="0"/>
              <a:buChar char="•"/>
            </a:pPr>
            <a:r>
              <a:rPr lang="en-AU" sz="2400" dirty="0">
                <a:cs typeface="Arial" panose="020B0604020202020204" pitchFamily="34" charset="0"/>
              </a:rPr>
              <a:t>recognise relationships and think logically</a:t>
            </a:r>
          </a:p>
          <a:p>
            <a:pPr marL="800100" lvl="1" indent="-342900">
              <a:spcBef>
                <a:spcPts val="600"/>
              </a:spcBef>
              <a:buFont typeface="Arial" panose="020B0604020202020204" pitchFamily="34" charset="0"/>
              <a:buChar char="•"/>
            </a:pPr>
            <a:r>
              <a:rPr lang="en-AU" sz="2400" dirty="0">
                <a:cs typeface="Arial" panose="020B0604020202020204" pitchFamily="34" charset="0"/>
              </a:rPr>
              <a:t>hypothesise and complete sequences</a:t>
            </a:r>
          </a:p>
          <a:p>
            <a:pPr marL="800100" lvl="1" indent="-342900">
              <a:spcBef>
                <a:spcPts val="600"/>
              </a:spcBef>
              <a:buFont typeface="Arial" panose="020B0604020202020204" pitchFamily="34" charset="0"/>
              <a:buChar char="•"/>
            </a:pPr>
            <a:r>
              <a:rPr lang="en-AU" sz="2400" dirty="0">
                <a:cs typeface="Arial" panose="020B0604020202020204" pitchFamily="34" charset="0"/>
              </a:rPr>
              <a:t>Work quickly </a:t>
            </a:r>
            <a:r>
              <a:rPr lang="en-AU" sz="2400" i="1" dirty="0">
                <a:cs typeface="Arial" panose="020B0604020202020204" pitchFamily="34" charset="0"/>
              </a:rPr>
              <a:t>and</a:t>
            </a:r>
            <a:r>
              <a:rPr lang="en-AU" sz="2400" dirty="0">
                <a:cs typeface="Arial" panose="020B0604020202020204" pitchFamily="34" charset="0"/>
              </a:rPr>
              <a:t> accurately</a:t>
            </a:r>
          </a:p>
          <a:p>
            <a:pPr>
              <a:spcBef>
                <a:spcPts val="600"/>
              </a:spcBef>
            </a:pPr>
            <a:endParaRPr lang="en-AU" sz="2400" dirty="0">
              <a:cs typeface="Arial" panose="020B0604020202020204" pitchFamily="34" charset="0"/>
            </a:endParaRPr>
          </a:p>
          <a:p>
            <a:pPr>
              <a:spcBef>
                <a:spcPts val="600"/>
              </a:spcBef>
              <a:spcAft>
                <a:spcPts val="1200"/>
              </a:spcAft>
            </a:pPr>
            <a:r>
              <a:rPr lang="en-AU" sz="2400" b="1" dirty="0">
                <a:solidFill>
                  <a:srgbClr val="A40A66"/>
                </a:solidFill>
                <a:cs typeface="Arial" panose="020B0604020202020204" pitchFamily="34" charset="0"/>
              </a:rPr>
              <a:t>FORMAT</a:t>
            </a:r>
          </a:p>
          <a:p>
            <a:pPr marL="342900" indent="-342900">
              <a:spcBef>
                <a:spcPts val="600"/>
              </a:spcBef>
              <a:spcAft>
                <a:spcPts val="600"/>
              </a:spcAft>
              <a:buFont typeface="Arial" panose="020B0604020202020204" pitchFamily="34" charset="0"/>
              <a:buChar char="•"/>
            </a:pPr>
            <a:r>
              <a:rPr lang="en-AU" sz="2400" dirty="0">
                <a:cs typeface="Arial" panose="020B0604020202020204" pitchFamily="34" charset="0"/>
              </a:rPr>
              <a:t> Multiple choice </a:t>
            </a:r>
          </a:p>
          <a:p>
            <a:pPr marL="800100" lvl="1" indent="-342900">
              <a:spcBef>
                <a:spcPts val="600"/>
              </a:spcBef>
              <a:spcAft>
                <a:spcPts val="600"/>
              </a:spcAft>
              <a:buFont typeface="Arial" panose="020B0604020202020204" pitchFamily="34" charset="0"/>
              <a:buChar char="•"/>
            </a:pPr>
            <a:r>
              <a:rPr lang="en-AU" sz="2400" dirty="0">
                <a:cs typeface="Arial" panose="020B0604020202020204" pitchFamily="34" charset="0"/>
              </a:rPr>
              <a:t>35 questions </a:t>
            </a:r>
          </a:p>
          <a:p>
            <a:pPr marL="800100" lvl="1" indent="-342900">
              <a:spcBef>
                <a:spcPts val="600"/>
              </a:spcBef>
              <a:spcAft>
                <a:spcPts val="600"/>
              </a:spcAft>
              <a:buFont typeface="Arial" panose="020B0604020202020204" pitchFamily="34" charset="0"/>
              <a:buChar char="•"/>
            </a:pPr>
            <a:r>
              <a:rPr lang="en-AU" sz="2400" dirty="0">
                <a:cs typeface="Arial" panose="020B0604020202020204" pitchFamily="34" charset="0"/>
              </a:rPr>
              <a:t>20 minutes</a:t>
            </a:r>
          </a:p>
        </p:txBody>
      </p:sp>
      <p:sp>
        <p:nvSpPr>
          <p:cNvPr id="3" name="Text Box 2">
            <a:extLst>
              <a:ext uri="{FF2B5EF4-FFF2-40B4-BE49-F238E27FC236}">
                <a16:creationId xmlns:a16="http://schemas.microsoft.com/office/drawing/2014/main" id="{7D5DC883-D850-59B8-673E-FE63E296C8F7}"/>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B7742157-B28E-1C45-713F-FB4AE51B7F39}"/>
              </a:ext>
            </a:extLst>
          </p:cNvPr>
          <p:cNvPicPr>
            <a:picLocks noChangeAspect="1"/>
          </p:cNvPicPr>
          <p:nvPr/>
        </p:nvPicPr>
        <p:blipFill>
          <a:blip r:embed="rId2"/>
          <a:stretch>
            <a:fillRect/>
          </a:stretch>
        </p:blipFill>
        <p:spPr>
          <a:xfrm>
            <a:off x="6718479" y="2859742"/>
            <a:ext cx="4275974" cy="2733222"/>
          </a:xfrm>
          <a:prstGeom prst="rect">
            <a:avLst/>
          </a:prstGeom>
        </p:spPr>
      </p:pic>
    </p:spTree>
    <p:extLst>
      <p:ext uri="{BB962C8B-B14F-4D97-AF65-F5344CB8AC3E}">
        <p14:creationId xmlns:p14="http://schemas.microsoft.com/office/powerpoint/2010/main" val="3746942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9"/>
          <p:cNvSpPr>
            <a:spLocks noGrp="1"/>
          </p:cNvSpPr>
          <p:nvPr>
            <p:ph type="title"/>
          </p:nvPr>
        </p:nvSpPr>
        <p:spPr>
          <a:xfrm>
            <a:off x="2603499" y="513142"/>
            <a:ext cx="9309281" cy="873388"/>
          </a:xfrm>
        </p:spPr>
        <p:txBody>
          <a:bodyPr/>
          <a:lstStyle/>
          <a:p>
            <a:r>
              <a:rPr lang="en-AU" sz="3200" dirty="0"/>
              <a:t>Abstract Reasoning</a:t>
            </a:r>
            <a:br>
              <a:rPr lang="en-AU" sz="3400" dirty="0"/>
            </a:br>
            <a:endParaRPr lang="en-AU" sz="2800" dirty="0"/>
          </a:p>
        </p:txBody>
      </p:sp>
      <p:pic>
        <p:nvPicPr>
          <p:cNvPr id="4" name="Picture 3">
            <a:extLst>
              <a:ext uri="{FF2B5EF4-FFF2-40B4-BE49-F238E27FC236}">
                <a16:creationId xmlns:a16="http://schemas.microsoft.com/office/drawing/2014/main" id="{BDDE5590-39FD-4ACE-BCEB-1AD5255CD1E4}"/>
              </a:ext>
            </a:extLst>
          </p:cNvPr>
          <p:cNvPicPr>
            <a:picLocks noChangeAspect="1"/>
          </p:cNvPicPr>
          <p:nvPr/>
        </p:nvPicPr>
        <p:blipFill>
          <a:blip r:embed="rId2"/>
          <a:stretch>
            <a:fillRect/>
          </a:stretch>
        </p:blipFill>
        <p:spPr>
          <a:xfrm>
            <a:off x="403893" y="2399974"/>
            <a:ext cx="5353050" cy="2647950"/>
          </a:xfrm>
          <a:prstGeom prst="rect">
            <a:avLst/>
          </a:prstGeom>
        </p:spPr>
      </p:pic>
      <p:pic>
        <p:nvPicPr>
          <p:cNvPr id="6" name="Picture 5">
            <a:extLst>
              <a:ext uri="{FF2B5EF4-FFF2-40B4-BE49-F238E27FC236}">
                <a16:creationId xmlns:a16="http://schemas.microsoft.com/office/drawing/2014/main" id="{B7546BE4-AECE-4B88-956A-9A67AAAAB1AE}"/>
              </a:ext>
            </a:extLst>
          </p:cNvPr>
          <p:cNvPicPr>
            <a:picLocks noChangeAspect="1"/>
          </p:cNvPicPr>
          <p:nvPr/>
        </p:nvPicPr>
        <p:blipFill>
          <a:blip r:embed="rId3"/>
          <a:stretch>
            <a:fillRect/>
          </a:stretch>
        </p:blipFill>
        <p:spPr>
          <a:xfrm>
            <a:off x="6096000" y="2187324"/>
            <a:ext cx="5267325" cy="3362325"/>
          </a:xfrm>
          <a:prstGeom prst="rect">
            <a:avLst/>
          </a:prstGeom>
        </p:spPr>
      </p:pic>
      <p:sp>
        <p:nvSpPr>
          <p:cNvPr id="11" name="TextBox 10">
            <a:extLst>
              <a:ext uri="{FF2B5EF4-FFF2-40B4-BE49-F238E27FC236}">
                <a16:creationId xmlns:a16="http://schemas.microsoft.com/office/drawing/2014/main" id="{EDBECF27-9801-4CC2-9AEC-C975ACC7E814}"/>
              </a:ext>
            </a:extLst>
          </p:cNvPr>
          <p:cNvSpPr txBox="1"/>
          <p:nvPr/>
        </p:nvSpPr>
        <p:spPr>
          <a:xfrm>
            <a:off x="864824" y="160226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AU" sz="1800" b="1" i="0" u="none" strike="noStrike" kern="1200" cap="none" spc="0" normalizeH="0" baseline="0" noProof="0" dirty="0">
                <a:ln>
                  <a:noFill/>
                </a:ln>
                <a:solidFill>
                  <a:srgbClr val="A40A66"/>
                </a:solidFill>
                <a:effectLst/>
                <a:uLnTx/>
                <a:uFillTx/>
                <a:latin typeface="Arial" panose="020B0604020202020204" pitchFamily="34" charset="0"/>
                <a:ea typeface="+mn-ea"/>
                <a:cs typeface="Arial" panose="020B0604020202020204" pitchFamily="34" charset="0"/>
              </a:rPr>
              <a:t>Two question types</a:t>
            </a:r>
          </a:p>
        </p:txBody>
      </p:sp>
      <p:sp>
        <p:nvSpPr>
          <p:cNvPr id="3" name="Text Box 2">
            <a:extLst>
              <a:ext uri="{FF2B5EF4-FFF2-40B4-BE49-F238E27FC236}">
                <a16:creationId xmlns:a16="http://schemas.microsoft.com/office/drawing/2014/main" id="{6EB09806-7A2C-8AAD-A352-1A2E73B4950A}"/>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45095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603499" y="513142"/>
            <a:ext cx="9309281" cy="873388"/>
          </a:xfrm>
        </p:spPr>
        <p:txBody>
          <a:bodyPr/>
          <a:lstStyle/>
          <a:p>
            <a:r>
              <a:rPr lang="en-AU" sz="3200" dirty="0"/>
              <a:t>Abstract Reasoning</a:t>
            </a:r>
            <a:br>
              <a:rPr lang="en-AU" sz="3400" dirty="0"/>
            </a:br>
            <a:endParaRPr lang="en-AU" sz="2800" dirty="0"/>
          </a:p>
        </p:txBody>
      </p:sp>
      <p:sp>
        <p:nvSpPr>
          <p:cNvPr id="9" name="TextBox 8"/>
          <p:cNvSpPr txBox="1"/>
          <p:nvPr/>
        </p:nvSpPr>
        <p:spPr>
          <a:xfrm>
            <a:off x="527605" y="1677344"/>
            <a:ext cx="2173554" cy="830997"/>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 1</a:t>
            </a:r>
          </a:p>
          <a:p>
            <a:endParaRPr lang="en-AU" sz="2400" dirty="0">
              <a:latin typeface="Arial" panose="020B0604020202020204" pitchFamily="34" charset="0"/>
              <a:cs typeface="Arial" panose="020B0604020202020204" pitchFamily="34" charset="0"/>
            </a:endParaRPr>
          </a:p>
        </p:txBody>
      </p:sp>
      <p:sp>
        <p:nvSpPr>
          <p:cNvPr id="11" name="TextBox 10"/>
          <p:cNvSpPr txBox="1"/>
          <p:nvPr/>
        </p:nvSpPr>
        <p:spPr>
          <a:xfrm>
            <a:off x="7823322" y="5811828"/>
            <a:ext cx="3217026" cy="523220"/>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Answer:	</a:t>
            </a:r>
            <a:r>
              <a:rPr lang="en-AU" sz="2800" b="1" dirty="0">
                <a:solidFill>
                  <a:srgbClr val="A40A66"/>
                </a:solidFill>
                <a:latin typeface="Arial" panose="020B0604020202020204" pitchFamily="34" charset="0"/>
                <a:cs typeface="Arial" panose="020B0604020202020204" pitchFamily="34" charset="0"/>
              </a:rPr>
              <a:t>D</a:t>
            </a:r>
          </a:p>
        </p:txBody>
      </p:sp>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23" y="2342340"/>
            <a:ext cx="4253390" cy="39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 name="Group 50"/>
          <p:cNvGrpSpPr>
            <a:grpSpLocks/>
          </p:cNvGrpSpPr>
          <p:nvPr/>
        </p:nvGrpSpPr>
        <p:grpSpPr bwMode="auto">
          <a:xfrm>
            <a:off x="6931747" y="2292155"/>
            <a:ext cx="1140718" cy="1030490"/>
            <a:chOff x="3696" y="2115"/>
            <a:chExt cx="454" cy="500"/>
          </a:xfrm>
        </p:grpSpPr>
        <p:sp>
          <p:nvSpPr>
            <p:cNvPr id="14" name="Rectangle 31"/>
            <p:cNvSpPr>
              <a:spLocks/>
            </p:cNvSpPr>
            <p:nvPr/>
          </p:nvSpPr>
          <p:spPr bwMode="auto">
            <a:xfrm>
              <a:off x="3696" y="2361"/>
              <a:ext cx="227" cy="25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15" name="Rectangle 32"/>
            <p:cNvSpPr>
              <a:spLocks/>
            </p:cNvSpPr>
            <p:nvPr/>
          </p:nvSpPr>
          <p:spPr bwMode="auto">
            <a:xfrm>
              <a:off x="3923" y="2361"/>
              <a:ext cx="227" cy="25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16" name="Rectangle 33"/>
            <p:cNvSpPr>
              <a:spLocks/>
            </p:cNvSpPr>
            <p:nvPr/>
          </p:nvSpPr>
          <p:spPr bwMode="auto">
            <a:xfrm>
              <a:off x="3696" y="2115"/>
              <a:ext cx="227" cy="253"/>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17" name="Rectangle 34"/>
            <p:cNvSpPr>
              <a:spLocks/>
            </p:cNvSpPr>
            <p:nvPr/>
          </p:nvSpPr>
          <p:spPr bwMode="auto">
            <a:xfrm>
              <a:off x="3923" y="2115"/>
              <a:ext cx="227" cy="253"/>
            </a:xfrm>
            <a:prstGeom prst="rect">
              <a:avLst/>
            </a:prstGeom>
            <a:solidFill>
              <a:schemeClr val="tx1"/>
            </a:solidFill>
            <a:ln w="25400">
              <a:solidFill>
                <a:srgbClr val="000000"/>
              </a:solidFill>
              <a:miter lim="800000"/>
              <a:headEnd/>
              <a:tailEnd/>
            </a:ln>
          </p:spPr>
          <p:txBody>
            <a:bodyPr lIns="0" tIns="0" rIns="0" bIns="0"/>
            <a:lstStyle/>
            <a:p>
              <a:endParaRPr lang="en-AU"/>
            </a:p>
          </p:txBody>
        </p:sp>
      </p:grpSp>
      <p:grpSp>
        <p:nvGrpSpPr>
          <p:cNvPr id="18" name="Group 45"/>
          <p:cNvGrpSpPr>
            <a:grpSpLocks/>
          </p:cNvGrpSpPr>
          <p:nvPr/>
        </p:nvGrpSpPr>
        <p:grpSpPr bwMode="auto">
          <a:xfrm rot="8027669">
            <a:off x="10059107" y="2338101"/>
            <a:ext cx="970608" cy="922109"/>
            <a:chOff x="0" y="0"/>
            <a:chExt cx="616" cy="567"/>
          </a:xfrm>
        </p:grpSpPr>
        <p:sp>
          <p:nvSpPr>
            <p:cNvPr id="19" name="Rectangle 46"/>
            <p:cNvSpPr>
              <a:spLocks/>
            </p:cNvSpPr>
            <p:nvPr/>
          </p:nvSpPr>
          <p:spPr bwMode="auto">
            <a:xfrm>
              <a:off x="0" y="280"/>
              <a:ext cx="308" cy="287"/>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0" name="Rectangle 47"/>
            <p:cNvSpPr>
              <a:spLocks/>
            </p:cNvSpPr>
            <p:nvPr/>
          </p:nvSpPr>
          <p:spPr bwMode="auto">
            <a:xfrm>
              <a:off x="308" y="280"/>
              <a:ext cx="308" cy="287"/>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1" name="Rectangle 48"/>
            <p:cNvSpPr>
              <a:spLocks/>
            </p:cNvSpPr>
            <p:nvPr/>
          </p:nvSpPr>
          <p:spPr bwMode="auto">
            <a:xfrm>
              <a:off x="0" y="0"/>
              <a:ext cx="308" cy="287"/>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2" name="Rectangle 49"/>
            <p:cNvSpPr>
              <a:spLocks/>
            </p:cNvSpPr>
            <p:nvPr/>
          </p:nvSpPr>
          <p:spPr bwMode="auto">
            <a:xfrm>
              <a:off x="308" y="0"/>
              <a:ext cx="308" cy="287"/>
            </a:xfrm>
            <a:prstGeom prst="rect">
              <a:avLst/>
            </a:prstGeom>
            <a:solidFill>
              <a:srgbClr val="000000"/>
            </a:solidFill>
            <a:ln w="25400">
              <a:solidFill>
                <a:srgbClr val="000000"/>
              </a:solidFill>
              <a:miter lim="800000"/>
              <a:headEnd/>
              <a:tailEnd/>
            </a:ln>
          </p:spPr>
          <p:txBody>
            <a:bodyPr lIns="0" tIns="0" rIns="0" bIns="0"/>
            <a:lstStyle/>
            <a:p>
              <a:endParaRPr lang="en-AU"/>
            </a:p>
          </p:txBody>
        </p:sp>
      </p:grpSp>
      <p:grpSp>
        <p:nvGrpSpPr>
          <p:cNvPr id="23" name="Group 51"/>
          <p:cNvGrpSpPr>
            <a:grpSpLocks/>
          </p:cNvGrpSpPr>
          <p:nvPr/>
        </p:nvGrpSpPr>
        <p:grpSpPr bwMode="auto">
          <a:xfrm>
            <a:off x="6877100" y="4059490"/>
            <a:ext cx="1189898" cy="1227768"/>
            <a:chOff x="3691" y="3247"/>
            <a:chExt cx="564" cy="577"/>
          </a:xfrm>
        </p:grpSpPr>
        <p:sp>
          <p:nvSpPr>
            <p:cNvPr id="24" name="Rectangle 36"/>
            <p:cNvSpPr>
              <a:spLocks/>
            </p:cNvSpPr>
            <p:nvPr/>
          </p:nvSpPr>
          <p:spPr bwMode="auto">
            <a:xfrm rot="-2608249">
              <a:off x="3855" y="3580"/>
              <a:ext cx="232" cy="24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5" name="Rectangle 37"/>
            <p:cNvSpPr>
              <a:spLocks/>
            </p:cNvSpPr>
            <p:nvPr/>
          </p:nvSpPr>
          <p:spPr bwMode="auto">
            <a:xfrm rot="-2608249">
              <a:off x="4024" y="3420"/>
              <a:ext cx="231" cy="24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6" name="Rectangle 38"/>
            <p:cNvSpPr>
              <a:spLocks/>
            </p:cNvSpPr>
            <p:nvPr/>
          </p:nvSpPr>
          <p:spPr bwMode="auto">
            <a:xfrm rot="-2608249">
              <a:off x="3691" y="3406"/>
              <a:ext cx="232" cy="244"/>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27" name="Rectangle 39"/>
            <p:cNvSpPr>
              <a:spLocks/>
            </p:cNvSpPr>
            <p:nvPr/>
          </p:nvSpPr>
          <p:spPr bwMode="auto">
            <a:xfrm rot="-2608249">
              <a:off x="3859" y="3247"/>
              <a:ext cx="231" cy="244"/>
            </a:xfrm>
            <a:prstGeom prst="rect">
              <a:avLst/>
            </a:prstGeom>
            <a:solidFill>
              <a:srgbClr val="000000"/>
            </a:solidFill>
            <a:ln w="25400">
              <a:solidFill>
                <a:srgbClr val="000000"/>
              </a:solidFill>
              <a:miter lim="800000"/>
              <a:headEnd/>
              <a:tailEnd/>
            </a:ln>
          </p:spPr>
          <p:txBody>
            <a:bodyPr lIns="0" tIns="0" rIns="0" bIns="0"/>
            <a:lstStyle/>
            <a:p>
              <a:endParaRPr lang="en-AU"/>
            </a:p>
          </p:txBody>
        </p:sp>
      </p:grpSp>
      <p:grpSp>
        <p:nvGrpSpPr>
          <p:cNvPr id="28" name="Group 52"/>
          <p:cNvGrpSpPr>
            <a:grpSpLocks/>
          </p:cNvGrpSpPr>
          <p:nvPr/>
        </p:nvGrpSpPr>
        <p:grpSpPr bwMode="auto">
          <a:xfrm>
            <a:off x="9970062" y="4076438"/>
            <a:ext cx="1155872" cy="1181212"/>
            <a:chOff x="4973" y="3285"/>
            <a:chExt cx="529" cy="537"/>
          </a:xfrm>
        </p:grpSpPr>
        <p:sp>
          <p:nvSpPr>
            <p:cNvPr id="29" name="Rectangle 41"/>
            <p:cNvSpPr>
              <a:spLocks/>
            </p:cNvSpPr>
            <p:nvPr/>
          </p:nvSpPr>
          <p:spPr bwMode="auto">
            <a:xfrm rot="8065927" flipH="1">
              <a:off x="4970" y="3450"/>
              <a:ext cx="226" cy="219"/>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30" name="Rectangle 42"/>
            <p:cNvSpPr>
              <a:spLocks/>
            </p:cNvSpPr>
            <p:nvPr/>
          </p:nvSpPr>
          <p:spPr bwMode="auto">
            <a:xfrm rot="8065927" flipH="1">
              <a:off x="5127" y="3289"/>
              <a:ext cx="227" cy="219"/>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31" name="Rectangle 43"/>
            <p:cNvSpPr>
              <a:spLocks/>
            </p:cNvSpPr>
            <p:nvPr/>
          </p:nvSpPr>
          <p:spPr bwMode="auto">
            <a:xfrm rot="8065927" flipH="1">
              <a:off x="5122" y="3599"/>
              <a:ext cx="226" cy="219"/>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p>
              <a:endParaRPr lang="en-AU"/>
            </a:p>
          </p:txBody>
        </p:sp>
        <p:sp>
          <p:nvSpPr>
            <p:cNvPr id="32" name="Rectangle 44"/>
            <p:cNvSpPr>
              <a:spLocks/>
            </p:cNvSpPr>
            <p:nvPr/>
          </p:nvSpPr>
          <p:spPr bwMode="auto">
            <a:xfrm rot="8065927" flipH="1">
              <a:off x="5279" y="3438"/>
              <a:ext cx="227" cy="219"/>
            </a:xfrm>
            <a:prstGeom prst="rect">
              <a:avLst/>
            </a:prstGeom>
            <a:solidFill>
              <a:srgbClr val="000000"/>
            </a:solidFill>
            <a:ln w="25400">
              <a:solidFill>
                <a:srgbClr val="000000"/>
              </a:solidFill>
              <a:miter lim="800000"/>
              <a:headEnd/>
              <a:tailEnd/>
            </a:ln>
          </p:spPr>
          <p:txBody>
            <a:bodyPr lIns="0" tIns="0" rIns="0" bIns="0"/>
            <a:lstStyle/>
            <a:p>
              <a:endParaRPr lang="en-AU"/>
            </a:p>
          </p:txBody>
        </p:sp>
      </p:grpSp>
      <p:sp>
        <p:nvSpPr>
          <p:cNvPr id="33" name="TextBox 32"/>
          <p:cNvSpPr txBox="1"/>
          <p:nvPr/>
        </p:nvSpPr>
        <p:spPr>
          <a:xfrm>
            <a:off x="5974622" y="2480072"/>
            <a:ext cx="523702" cy="677108"/>
          </a:xfrm>
          <a:prstGeom prst="rect">
            <a:avLst/>
          </a:prstGeom>
          <a:noFill/>
        </p:spPr>
        <p:txBody>
          <a:bodyPr wrap="square" rtlCol="0">
            <a:spAutoFit/>
          </a:bodyPr>
          <a:lstStyle/>
          <a:p>
            <a:r>
              <a:rPr lang="en-AU" sz="3800" b="1" dirty="0">
                <a:solidFill>
                  <a:srgbClr val="A40A66"/>
                </a:solidFill>
              </a:rPr>
              <a:t>A</a:t>
            </a:r>
          </a:p>
        </p:txBody>
      </p:sp>
      <p:sp>
        <p:nvSpPr>
          <p:cNvPr id="34" name="TextBox 33"/>
          <p:cNvSpPr txBox="1"/>
          <p:nvPr/>
        </p:nvSpPr>
        <p:spPr>
          <a:xfrm>
            <a:off x="9023349" y="2480071"/>
            <a:ext cx="523702" cy="677108"/>
          </a:xfrm>
          <a:prstGeom prst="rect">
            <a:avLst/>
          </a:prstGeom>
          <a:noFill/>
        </p:spPr>
        <p:txBody>
          <a:bodyPr wrap="square" rtlCol="0">
            <a:spAutoFit/>
          </a:bodyPr>
          <a:lstStyle/>
          <a:p>
            <a:r>
              <a:rPr lang="en-AU" sz="3800" b="1" dirty="0">
                <a:solidFill>
                  <a:srgbClr val="A40A66"/>
                </a:solidFill>
              </a:rPr>
              <a:t>B</a:t>
            </a:r>
          </a:p>
        </p:txBody>
      </p:sp>
      <p:sp>
        <p:nvSpPr>
          <p:cNvPr id="35" name="TextBox 34"/>
          <p:cNvSpPr txBox="1"/>
          <p:nvPr/>
        </p:nvSpPr>
        <p:spPr>
          <a:xfrm>
            <a:off x="5974622" y="4246125"/>
            <a:ext cx="523702" cy="677108"/>
          </a:xfrm>
          <a:prstGeom prst="rect">
            <a:avLst/>
          </a:prstGeom>
          <a:noFill/>
        </p:spPr>
        <p:txBody>
          <a:bodyPr wrap="square" rtlCol="0">
            <a:spAutoFit/>
          </a:bodyPr>
          <a:lstStyle/>
          <a:p>
            <a:r>
              <a:rPr lang="en-AU" sz="3800" b="1" dirty="0">
                <a:solidFill>
                  <a:srgbClr val="A40A66"/>
                </a:solidFill>
              </a:rPr>
              <a:t>C</a:t>
            </a:r>
          </a:p>
        </p:txBody>
      </p:sp>
      <p:sp>
        <p:nvSpPr>
          <p:cNvPr id="36" name="TextBox 35"/>
          <p:cNvSpPr txBox="1"/>
          <p:nvPr/>
        </p:nvSpPr>
        <p:spPr>
          <a:xfrm>
            <a:off x="9023349" y="4328490"/>
            <a:ext cx="523702" cy="677108"/>
          </a:xfrm>
          <a:prstGeom prst="rect">
            <a:avLst/>
          </a:prstGeom>
          <a:noFill/>
        </p:spPr>
        <p:txBody>
          <a:bodyPr wrap="square" rtlCol="0">
            <a:spAutoFit/>
          </a:bodyPr>
          <a:lstStyle/>
          <a:p>
            <a:r>
              <a:rPr lang="en-AU" sz="3800" b="1" dirty="0">
                <a:solidFill>
                  <a:srgbClr val="A40A66"/>
                </a:solidFill>
              </a:rPr>
              <a:t>D</a:t>
            </a:r>
          </a:p>
        </p:txBody>
      </p:sp>
      <p:sp>
        <p:nvSpPr>
          <p:cNvPr id="3" name="Text Box 2">
            <a:extLst>
              <a:ext uri="{FF2B5EF4-FFF2-40B4-BE49-F238E27FC236}">
                <a16:creationId xmlns:a16="http://schemas.microsoft.com/office/drawing/2014/main" id="{4CD2B70F-C995-99C1-F7EB-9231A1EEA2DD}"/>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135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302135" y="513142"/>
            <a:ext cx="9610645" cy="873388"/>
          </a:xfrm>
        </p:spPr>
        <p:txBody>
          <a:bodyPr/>
          <a:lstStyle/>
          <a:p>
            <a:r>
              <a:rPr lang="en-AU" sz="3200" dirty="0"/>
              <a:t>Abstract Reasoning</a:t>
            </a:r>
            <a:br>
              <a:rPr lang="en-AU" sz="3400" dirty="0"/>
            </a:br>
            <a:endParaRPr lang="en-AU" sz="2800" dirty="0"/>
          </a:p>
        </p:txBody>
      </p:sp>
      <p:sp>
        <p:nvSpPr>
          <p:cNvPr id="9" name="TextBox 8"/>
          <p:cNvSpPr txBox="1"/>
          <p:nvPr/>
        </p:nvSpPr>
        <p:spPr>
          <a:xfrm>
            <a:off x="527605" y="1677344"/>
            <a:ext cx="2173554" cy="830997"/>
          </a:xfrm>
          <a:prstGeom prst="rect">
            <a:avLst/>
          </a:prstGeom>
          <a:noFill/>
        </p:spPr>
        <p:txBody>
          <a:bodyPr wrap="square" rtlCol="0">
            <a:spAutoFit/>
          </a:bodyPr>
          <a:lstStyle/>
          <a:p>
            <a:r>
              <a:rPr lang="en-AU" sz="2400" b="1" dirty="0">
                <a:solidFill>
                  <a:srgbClr val="A40A66"/>
                </a:solidFill>
                <a:latin typeface="Arial" panose="020B0604020202020204" pitchFamily="34" charset="0"/>
                <a:cs typeface="Arial" panose="020B0604020202020204" pitchFamily="34" charset="0"/>
              </a:rPr>
              <a:t>EXAMPLE 2</a:t>
            </a:r>
          </a:p>
          <a:p>
            <a:endParaRPr lang="en-AU" sz="2400" dirty="0">
              <a:latin typeface="Arial" panose="020B0604020202020204" pitchFamily="34" charset="0"/>
              <a:cs typeface="Arial" panose="020B0604020202020204" pitchFamily="34" charset="0"/>
            </a:endParaRPr>
          </a:p>
        </p:txBody>
      </p:sp>
      <p:sp>
        <p:nvSpPr>
          <p:cNvPr id="11" name="TextBox 10"/>
          <p:cNvSpPr txBox="1"/>
          <p:nvPr/>
        </p:nvSpPr>
        <p:spPr>
          <a:xfrm>
            <a:off x="7823322" y="5811828"/>
            <a:ext cx="3217026" cy="523220"/>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Answer:	</a:t>
            </a:r>
            <a:r>
              <a:rPr lang="en-AU" sz="2800" b="1" dirty="0">
                <a:solidFill>
                  <a:srgbClr val="A40A66"/>
                </a:solidFill>
                <a:latin typeface="Arial" panose="020B0604020202020204" pitchFamily="34" charset="0"/>
                <a:cs typeface="Arial" panose="020B0604020202020204" pitchFamily="34" charset="0"/>
              </a:rPr>
              <a:t>A</a:t>
            </a:r>
          </a:p>
        </p:txBody>
      </p:sp>
      <p:pic>
        <p:nvPicPr>
          <p:cNvPr id="4" name="Picture 3">
            <a:extLst>
              <a:ext uri="{FF2B5EF4-FFF2-40B4-BE49-F238E27FC236}">
                <a16:creationId xmlns:a16="http://schemas.microsoft.com/office/drawing/2014/main" id="{A3403EA6-6B87-4A4F-ACCC-8F19C1D3D844}"/>
              </a:ext>
            </a:extLst>
          </p:cNvPr>
          <p:cNvPicPr>
            <a:picLocks noChangeAspect="1"/>
          </p:cNvPicPr>
          <p:nvPr/>
        </p:nvPicPr>
        <p:blipFill>
          <a:blip r:embed="rId2"/>
          <a:stretch>
            <a:fillRect/>
          </a:stretch>
        </p:blipFill>
        <p:spPr>
          <a:xfrm>
            <a:off x="1379537" y="2178924"/>
            <a:ext cx="9314873" cy="3304473"/>
          </a:xfrm>
          <a:prstGeom prst="rect">
            <a:avLst/>
          </a:prstGeom>
        </p:spPr>
      </p:pic>
      <p:sp>
        <p:nvSpPr>
          <p:cNvPr id="3" name="Text Box 2">
            <a:extLst>
              <a:ext uri="{FF2B5EF4-FFF2-40B4-BE49-F238E27FC236}">
                <a16:creationId xmlns:a16="http://schemas.microsoft.com/office/drawing/2014/main" id="{5B7260DD-0C15-C4CC-8B0B-5EE59FF25FBB}"/>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477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125953" y="152649"/>
            <a:ext cx="9669742" cy="873388"/>
          </a:xfrm>
        </p:spPr>
        <p:txBody>
          <a:bodyPr/>
          <a:lstStyle/>
          <a:p>
            <a:r>
              <a:rPr lang="en-AU" sz="3200" dirty="0"/>
              <a:t>Illness, incident or misadventure review requests</a:t>
            </a:r>
          </a:p>
        </p:txBody>
      </p:sp>
      <p:sp>
        <p:nvSpPr>
          <p:cNvPr id="3" name="TextBox 2">
            <a:extLst>
              <a:ext uri="{FF2B5EF4-FFF2-40B4-BE49-F238E27FC236}">
                <a16:creationId xmlns:a16="http://schemas.microsoft.com/office/drawing/2014/main" id="{29BCF8E1-DA8A-4682-9A25-9BB07E4E7C39}"/>
              </a:ext>
            </a:extLst>
          </p:cNvPr>
          <p:cNvSpPr txBox="1"/>
          <p:nvPr/>
        </p:nvSpPr>
        <p:spPr>
          <a:xfrm>
            <a:off x="1099215" y="940311"/>
            <a:ext cx="11131817" cy="5740033"/>
          </a:xfrm>
          <a:prstGeom prst="rect">
            <a:avLst/>
          </a:prstGeom>
          <a:noFill/>
        </p:spPr>
        <p:txBody>
          <a:bodyPr wrap="square" rtlCol="0">
            <a:spAutoFit/>
          </a:bodyPr>
          <a:lstStyle/>
          <a:p>
            <a:pPr marL="285750" indent="-285750">
              <a:buFont typeface="Arial" panose="020B0604020202020204" pitchFamily="34" charset="0"/>
              <a:buChar char="•"/>
            </a:pPr>
            <a:r>
              <a:rPr lang="en-AU" sz="1900" dirty="0"/>
              <a:t>Reviews can be requested for incidents occurring during the test which may have had a negative impact</a:t>
            </a:r>
          </a:p>
          <a:p>
            <a:endParaRPr lang="en-AU" sz="1900" dirty="0"/>
          </a:p>
          <a:p>
            <a:pPr marL="285750" indent="-285750">
              <a:buFont typeface="Arial" panose="020B0604020202020204" pitchFamily="34" charset="0"/>
              <a:buChar char="•"/>
            </a:pPr>
            <a:r>
              <a:rPr lang="en-AU" sz="1900" dirty="0"/>
              <a:t>Reviews can be on the basis of:</a:t>
            </a:r>
          </a:p>
          <a:p>
            <a:pPr marL="742950" lvl="1" indent="-285750">
              <a:buFont typeface="Arial" panose="020B0604020202020204" pitchFamily="34" charset="0"/>
              <a:buChar char="•"/>
            </a:pPr>
            <a:r>
              <a:rPr lang="en-AU" sz="1900" dirty="0"/>
              <a:t>Suspected misalignment of multiple-choice answers</a:t>
            </a:r>
          </a:p>
          <a:p>
            <a:pPr marL="742950" lvl="1" indent="-285750">
              <a:buFont typeface="Arial" panose="020B0604020202020204" pitchFamily="34" charset="0"/>
              <a:buChar char="•"/>
            </a:pPr>
            <a:r>
              <a:rPr lang="en-AU" sz="1900" dirty="0"/>
              <a:t>Test centre problems or disruptions</a:t>
            </a:r>
          </a:p>
          <a:p>
            <a:pPr marL="742950" lvl="1" indent="-285750">
              <a:buFont typeface="Arial" panose="020B0604020202020204" pitchFamily="34" charset="0"/>
              <a:buChar char="•"/>
            </a:pPr>
            <a:r>
              <a:rPr lang="en-AU" sz="1900" dirty="0"/>
              <a:t>Unforeseen illness or injury during or between tests</a:t>
            </a:r>
          </a:p>
          <a:p>
            <a:pPr marL="742950" lvl="1" indent="-285750">
              <a:buFont typeface="Arial" panose="020B0604020202020204" pitchFamily="34" charset="0"/>
              <a:buChar char="•"/>
            </a:pPr>
            <a:r>
              <a:rPr lang="en-AU" dirty="0"/>
              <a:t>Difficult family circumstances unable to be reasonably mitigated by a reschedule</a:t>
            </a:r>
          </a:p>
          <a:p>
            <a:pPr lvl="1"/>
            <a:endParaRPr lang="en-AU" sz="1900" dirty="0"/>
          </a:p>
          <a:p>
            <a:pPr marL="285750" indent="-285750">
              <a:buFont typeface="Arial" panose="020B0604020202020204" pitchFamily="34" charset="0"/>
              <a:buChar char="•"/>
            </a:pPr>
            <a:r>
              <a:rPr lang="en-AU" sz="1900" dirty="0"/>
              <a:t>Reviews will not be accepted for:</a:t>
            </a:r>
          </a:p>
          <a:p>
            <a:pPr marL="742950" lvl="1" indent="-285750">
              <a:buFont typeface="Arial" panose="020B0604020202020204" pitchFamily="34" charset="0"/>
              <a:buChar char="•"/>
            </a:pPr>
            <a:r>
              <a:rPr lang="en-AU" sz="1900" dirty="0"/>
              <a:t>Known conditions</a:t>
            </a:r>
          </a:p>
          <a:p>
            <a:pPr marL="742950" lvl="1" indent="-285750">
              <a:buFont typeface="Arial" panose="020B0604020202020204" pitchFamily="34" charset="0"/>
              <a:buChar char="•"/>
            </a:pPr>
            <a:r>
              <a:rPr lang="en-AU" sz="1900" dirty="0"/>
              <a:t>Voluntary and avoidable activities</a:t>
            </a:r>
          </a:p>
          <a:p>
            <a:pPr marL="742950" lvl="1" indent="-285750">
              <a:buFont typeface="Arial" panose="020B0604020202020204" pitchFamily="34" charset="0"/>
              <a:buChar char="•"/>
            </a:pPr>
            <a:r>
              <a:rPr lang="en-AU" sz="1900" dirty="0"/>
              <a:t>Lack of familiarity or finding the test difficult</a:t>
            </a:r>
          </a:p>
          <a:p>
            <a:pPr lvl="1"/>
            <a:endParaRPr lang="en-AU" sz="1900" dirty="0"/>
          </a:p>
          <a:p>
            <a:pPr marL="285750" indent="-285750">
              <a:buFont typeface="Arial" panose="020B0604020202020204" pitchFamily="34" charset="0"/>
              <a:buChar char="•"/>
            </a:pPr>
            <a:r>
              <a:rPr lang="en-AU" sz="1900" dirty="0"/>
              <a:t>Must be submitted by email </a:t>
            </a:r>
            <a:r>
              <a:rPr lang="en-AU" sz="1900" dirty="0">
                <a:highlight>
                  <a:srgbClr val="FFFF00"/>
                </a:highlight>
              </a:rPr>
              <a:t>within seven days </a:t>
            </a:r>
            <a:r>
              <a:rPr lang="en-AU" sz="1900" dirty="0"/>
              <a:t>of the child’s testing date. Form available on website or by contacting GTSU</a:t>
            </a:r>
            <a:br>
              <a:rPr lang="en-AU" sz="1900" dirty="0"/>
            </a:br>
            <a:endParaRPr lang="en-AU" sz="1900" dirty="0"/>
          </a:p>
          <a:p>
            <a:pPr marL="285750" indent="-285750">
              <a:buFont typeface="Arial" panose="020B0604020202020204" pitchFamily="34" charset="0"/>
              <a:buChar char="•"/>
            </a:pPr>
            <a:r>
              <a:rPr lang="en-AU" sz="3200" dirty="0"/>
              <a:t>Any score adjustments will occur prior to the release of ASET Performance Reports</a:t>
            </a:r>
          </a:p>
        </p:txBody>
      </p:sp>
      <p:pic>
        <p:nvPicPr>
          <p:cNvPr id="5" name="Picture 4">
            <a:extLst>
              <a:ext uri="{FF2B5EF4-FFF2-40B4-BE49-F238E27FC236}">
                <a16:creationId xmlns:a16="http://schemas.microsoft.com/office/drawing/2014/main" id="{6FE029E3-F908-4B71-9B46-5B21069844F4}"/>
              </a:ext>
            </a:extLst>
          </p:cNvPr>
          <p:cNvPicPr>
            <a:picLocks noChangeAspect="1"/>
          </p:cNvPicPr>
          <p:nvPr/>
        </p:nvPicPr>
        <p:blipFill>
          <a:blip r:embed="rId3"/>
          <a:stretch>
            <a:fillRect/>
          </a:stretch>
        </p:blipFill>
        <p:spPr>
          <a:xfrm>
            <a:off x="9672917" y="1721224"/>
            <a:ext cx="1938939" cy="2307498"/>
          </a:xfrm>
          <a:prstGeom prst="rect">
            <a:avLst/>
          </a:prstGeom>
          <a:ln>
            <a:noFill/>
          </a:ln>
          <a:effectLst>
            <a:outerShdw blurRad="292100" dist="139700" dir="2700000" algn="tl" rotWithShape="0">
              <a:srgbClr val="333333">
                <a:alpha val="65000"/>
              </a:srgbClr>
            </a:outerShdw>
          </a:effectLst>
        </p:spPr>
      </p:pic>
      <p:sp>
        <p:nvSpPr>
          <p:cNvPr id="4" name="Text Box 2">
            <a:extLst>
              <a:ext uri="{FF2B5EF4-FFF2-40B4-BE49-F238E27FC236}">
                <a16:creationId xmlns:a16="http://schemas.microsoft.com/office/drawing/2014/main" id="{CA4355A6-3A36-E125-C8AE-313622EBE0DF}"/>
              </a:ext>
            </a:extLst>
          </p:cNvPr>
          <p:cNvSpPr txBox="1">
            <a:spLocks noChangeArrowheads="1"/>
          </p:cNvSpPr>
          <p:nvPr/>
        </p:nvSpPr>
        <p:spPr bwMode="auto">
          <a:xfrm>
            <a:off x="0" y="6103"/>
            <a:ext cx="1729648" cy="116648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915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2544895" y="265965"/>
            <a:ext cx="9269273" cy="873388"/>
          </a:xfrm>
        </p:spPr>
        <p:txBody>
          <a:bodyPr/>
          <a:lstStyle/>
          <a:p>
            <a:r>
              <a:rPr lang="en-AU" sz="3200" dirty="0"/>
              <a:t>ASET Performance Report</a:t>
            </a:r>
          </a:p>
        </p:txBody>
      </p:sp>
      <p:sp>
        <p:nvSpPr>
          <p:cNvPr id="11" name="TextBox 10"/>
          <p:cNvSpPr txBox="1"/>
          <p:nvPr/>
        </p:nvSpPr>
        <p:spPr>
          <a:xfrm>
            <a:off x="6697933" y="1255924"/>
            <a:ext cx="5229917" cy="4524315"/>
          </a:xfrm>
          <a:prstGeom prst="rect">
            <a:avLst/>
          </a:prstGeom>
          <a:noFill/>
        </p:spPr>
        <p:txBody>
          <a:bodyPr wrap="square" rtlCol="0">
            <a:spAutoFit/>
          </a:bodyPr>
          <a:lstStyle/>
          <a:p>
            <a:pPr marL="285750" indent="-285750">
              <a:buFont typeface="Arial" panose="020B0604020202020204" pitchFamily="34" charset="0"/>
              <a:buChar char="•"/>
            </a:pPr>
            <a:r>
              <a:rPr lang="en-AU" dirty="0"/>
              <a:t>Standard score on each of the four components of the ASET </a:t>
            </a:r>
            <a:r>
              <a:rPr lang="en-AU" b="1" dirty="0">
                <a:solidFill>
                  <a:srgbClr val="1B83C9"/>
                </a:solidFill>
              </a:rPr>
              <a:t>(blue column)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Total Standard Score (TSS) </a:t>
            </a:r>
            <a:r>
              <a:rPr lang="en-AU" b="1" dirty="0">
                <a:solidFill>
                  <a:srgbClr val="6CA644"/>
                </a:solidFill>
              </a:rPr>
              <a:t>(green box)</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Benchmark score required for </a:t>
            </a:r>
            <a:r>
              <a:rPr lang="en-AU" u="sng" dirty="0"/>
              <a:t>consideration</a:t>
            </a:r>
            <a:r>
              <a:rPr lang="en-AU" dirty="0"/>
              <a:t> for academic and languages programs is 210.00 (rounded up from 209.50)</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No minimum TSS required for arts programs.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Your child’s report does not indicate placement.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Previous minimum entrance scores available on website (guide only).</a:t>
            </a:r>
          </a:p>
          <a:p>
            <a:pPr marL="285750" indent="-285750">
              <a:buFont typeface="Arial" panose="020B0604020202020204" pitchFamily="34" charset="0"/>
              <a:buChar char="•"/>
            </a:pPr>
            <a:endParaRPr lang="en-AU" dirty="0"/>
          </a:p>
        </p:txBody>
      </p:sp>
      <p:sp>
        <p:nvSpPr>
          <p:cNvPr id="3" name="Text Box 2">
            <a:extLst>
              <a:ext uri="{FF2B5EF4-FFF2-40B4-BE49-F238E27FC236}">
                <a16:creationId xmlns:a16="http://schemas.microsoft.com/office/drawing/2014/main" id="{B403967A-8825-DD10-DD79-C0C8FEBCA42A}"/>
              </a:ext>
            </a:extLst>
          </p:cNvPr>
          <p:cNvSpPr txBox="1">
            <a:spLocks noChangeArrowheads="1"/>
          </p:cNvSpPr>
          <p:nvPr/>
        </p:nvSpPr>
        <p:spPr bwMode="auto">
          <a:xfrm>
            <a:off x="0" y="6103"/>
            <a:ext cx="1729648" cy="124982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a:extLst>
              <a:ext uri="{FF2B5EF4-FFF2-40B4-BE49-F238E27FC236}">
                <a16:creationId xmlns:a16="http://schemas.microsoft.com/office/drawing/2014/main" id="{76A310E5-C7DD-F552-C548-156D60D564A5}"/>
              </a:ext>
            </a:extLst>
          </p:cNvPr>
          <p:cNvGraphicFramePr>
            <a:graphicFrameLocks noGrp="1"/>
          </p:cNvGraphicFramePr>
          <p:nvPr>
            <p:extLst>
              <p:ext uri="{D42A27DB-BD31-4B8C-83A1-F6EECF244321}">
                <p14:modId xmlns:p14="http://schemas.microsoft.com/office/powerpoint/2010/main" val="3978919967"/>
              </p:ext>
            </p:extLst>
          </p:nvPr>
        </p:nvGraphicFramePr>
        <p:xfrm>
          <a:off x="198521" y="1187304"/>
          <a:ext cx="6300891" cy="4839870"/>
        </p:xfrm>
        <a:graphic>
          <a:graphicData uri="http://schemas.openxmlformats.org/drawingml/2006/table">
            <a:tbl>
              <a:tblPr firstRow="1" firstCol="1" bandRow="1"/>
              <a:tblGrid>
                <a:gridCol w="1689273">
                  <a:extLst>
                    <a:ext uri="{9D8B030D-6E8A-4147-A177-3AD203B41FA5}">
                      <a16:colId xmlns:a16="http://schemas.microsoft.com/office/drawing/2014/main" val="2194110563"/>
                    </a:ext>
                  </a:extLst>
                </a:gridCol>
                <a:gridCol w="1612490">
                  <a:extLst>
                    <a:ext uri="{9D8B030D-6E8A-4147-A177-3AD203B41FA5}">
                      <a16:colId xmlns:a16="http://schemas.microsoft.com/office/drawing/2014/main" val="2062191543"/>
                    </a:ext>
                  </a:extLst>
                </a:gridCol>
                <a:gridCol w="1317522">
                  <a:extLst>
                    <a:ext uri="{9D8B030D-6E8A-4147-A177-3AD203B41FA5}">
                      <a16:colId xmlns:a16="http://schemas.microsoft.com/office/drawing/2014/main" val="67023681"/>
                    </a:ext>
                  </a:extLst>
                </a:gridCol>
                <a:gridCol w="1180777">
                  <a:extLst>
                    <a:ext uri="{9D8B030D-6E8A-4147-A177-3AD203B41FA5}">
                      <a16:colId xmlns:a16="http://schemas.microsoft.com/office/drawing/2014/main" val="3177977261"/>
                    </a:ext>
                  </a:extLst>
                </a:gridCol>
                <a:gridCol w="242496">
                  <a:extLst>
                    <a:ext uri="{9D8B030D-6E8A-4147-A177-3AD203B41FA5}">
                      <a16:colId xmlns:a16="http://schemas.microsoft.com/office/drawing/2014/main" val="9229319"/>
                    </a:ext>
                  </a:extLst>
                </a:gridCol>
                <a:gridCol w="258333">
                  <a:extLst>
                    <a:ext uri="{9D8B030D-6E8A-4147-A177-3AD203B41FA5}">
                      <a16:colId xmlns:a16="http://schemas.microsoft.com/office/drawing/2014/main" val="23960821"/>
                    </a:ext>
                  </a:extLst>
                </a:gridCol>
              </a:tblGrid>
              <a:tr h="198728">
                <a:tc gridSpan="2">
                  <a:txBody>
                    <a:bodyPr/>
                    <a:lstStyle/>
                    <a:p>
                      <a:r>
                        <a:rPr lang="en-AU"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AU"/>
                    </a:p>
                  </a:txBody>
                  <a:tcPr/>
                </a:tc>
                <a:tc gridSpan="2">
                  <a:txBody>
                    <a:bodyPr/>
                    <a:lstStyle/>
                    <a:p>
                      <a:r>
                        <a:rPr lang="en-AU"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AU"/>
                    </a:p>
                  </a:txBody>
                  <a:tcPr/>
                </a:tc>
                <a:tc gridSpan="2">
                  <a:txBody>
                    <a:bodyPr/>
                    <a:lstStyle/>
                    <a:p>
                      <a:r>
                        <a:rPr lang="en-AU"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1612121064"/>
                  </a:ext>
                </a:extLst>
              </a:tr>
              <a:tr h="760159">
                <a:tc>
                  <a:txBody>
                    <a:bodyPr/>
                    <a:lstStyle/>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AU" sz="1200" b="1" dirty="0">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Student Number </a:t>
                      </a:r>
                      <a:r>
                        <a:rPr lang="en-AU" sz="1000" b="1"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xxxx</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000" b="1" dirty="0">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r>
                        <a:rPr lang="en-AU" sz="1200" b="1" dirty="0">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05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Minimum score in 2024</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200" b="1" dirty="0">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gridSpan="2">
                  <a:txBody>
                    <a:bodyPr/>
                    <a:lstStyle/>
                    <a:p>
                      <a:pPr algn="ctr"/>
                      <a:r>
                        <a:rPr lang="en-AU" sz="1200" b="1" dirty="0">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05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Maximum score in 2024</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hMerge="1">
                  <a:txBody>
                    <a:bodyPr/>
                    <a:lstStyle/>
                    <a:p>
                      <a:endParaRPr lang="en-AU"/>
                    </a:p>
                  </a:txBody>
                  <a:tcPr/>
                </a:tc>
                <a:tc>
                  <a:txBody>
                    <a:bodyPr/>
                    <a:lstStyle/>
                    <a:p>
                      <a:r>
                        <a:rPr lang="en-AU"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430238214"/>
                  </a:ext>
                </a:extLst>
              </a:tr>
              <a:tr h="794910">
                <a:tc>
                  <a:txBody>
                    <a:bodyPr/>
                    <a:lstStyle/>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Reading Comprehension</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r>
                        <a:rPr lang="en-AU" sz="1800" b="1">
                          <a:effectLst/>
                          <a:latin typeface="Calibri" panose="020F050202020403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66.67</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18.94</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79.12</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endParaRPr lang="en-AU"/>
                    </a:p>
                  </a:txBody>
                  <a:tcPr/>
                </a:tc>
                <a:tc>
                  <a:txBody>
                    <a:bodyPr/>
                    <a:lstStyle/>
                    <a:p>
                      <a:r>
                        <a:rPr lang="en-AU"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2346733"/>
                  </a:ext>
                </a:extLst>
              </a:tr>
              <a:tr h="794910">
                <a:tc>
                  <a:txBody>
                    <a:bodyPr/>
                    <a:lstStyle/>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Communicating Ideas in Writing</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r>
                        <a:rPr lang="en-AU" sz="1800" b="1">
                          <a:effectLst/>
                          <a:latin typeface="Calibri" panose="020F050202020403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57.17</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11.14</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gridSpan="2">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86.46</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hMerge="1">
                  <a:txBody>
                    <a:bodyPr/>
                    <a:lstStyle/>
                    <a:p>
                      <a:endParaRPr lang="en-AU"/>
                    </a:p>
                  </a:txBody>
                  <a:tcPr/>
                </a:tc>
                <a:tc>
                  <a:txBody>
                    <a:bodyPr/>
                    <a:lstStyle/>
                    <a:p>
                      <a:r>
                        <a:rPr lang="en-AU"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1388859"/>
                  </a:ext>
                </a:extLst>
              </a:tr>
              <a:tr h="794910">
                <a:tc>
                  <a:txBody>
                    <a:bodyPr/>
                    <a:lstStyle/>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Quantitative Reasoning</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r>
                        <a:rPr lang="en-AU" sz="1800" b="1">
                          <a:effectLst/>
                          <a:latin typeface="Calibri" panose="020F050202020403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56.3</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23.81</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82.69</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endParaRPr lang="en-AU"/>
                    </a:p>
                  </a:txBody>
                  <a:tcPr/>
                </a:tc>
                <a:tc>
                  <a:txBody>
                    <a:bodyPr/>
                    <a:lstStyle/>
                    <a:p>
                      <a:r>
                        <a:rPr lang="en-AU"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2069868"/>
                  </a:ext>
                </a:extLst>
              </a:tr>
              <a:tr h="794910">
                <a:tc>
                  <a:txBody>
                    <a:bodyPr/>
                    <a:lstStyle/>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Abstract Reasoning</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r>
                        <a:rPr lang="en-AU" sz="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r>
                        <a:rPr lang="en-AU" sz="1800" b="1">
                          <a:effectLst/>
                          <a:latin typeface="Calibri" panose="020F050202020403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54.18</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21.70</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gridSpan="2">
                  <a:txBody>
                    <a:bodyPr/>
                    <a:lstStyle/>
                    <a:p>
                      <a:pPr algn="ctr"/>
                      <a:r>
                        <a:rPr lang="en-AU" sz="1600" dirty="0">
                          <a:effectLst/>
                          <a:latin typeface="Calibri" panose="020F050202020403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82.33</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hMerge="1">
                  <a:txBody>
                    <a:bodyPr/>
                    <a:lstStyle/>
                    <a:p>
                      <a:endParaRPr lang="en-AU"/>
                    </a:p>
                  </a:txBody>
                  <a:tcPr/>
                </a:tc>
                <a:tc>
                  <a:txBody>
                    <a:bodyPr/>
                    <a:lstStyle/>
                    <a:p>
                      <a:r>
                        <a:rPr lang="en-AU"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0210826"/>
                  </a:ext>
                </a:extLst>
              </a:tr>
              <a:tr h="701343">
                <a:tc>
                  <a:txBody>
                    <a:bodyPr/>
                    <a:lstStyle/>
                    <a:p>
                      <a:r>
                        <a:rPr lang="en-AU" sz="1200">
                          <a:ln>
                            <a:noFill/>
                          </a:ln>
                          <a:solidFill>
                            <a:srgbClr val="000000"/>
                          </a:solidFill>
                          <a:effectLst>
                            <a:outerShdw blurRad="38100" dist="19050" dir="2700000" algn="tl">
                              <a:schemeClr val="bg1">
                                <a:alpha val="40000"/>
                              </a:schemeClr>
                            </a:outerShdw>
                          </a:effectLst>
                          <a:latin typeface="Calibri" panose="020F050202020403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828675" algn="ctr"/>
                        </a:tabLst>
                      </a:pPr>
                      <a:r>
                        <a:rPr lang="en-AU" sz="1600">
                          <a:ln>
                            <a:noFill/>
                          </a:ln>
                          <a:solidFill>
                            <a:srgbClr val="000000"/>
                          </a:solidFill>
                          <a:effectLst>
                            <a:outerShdw blurRad="38100" dist="19050" dir="2700000" algn="tl">
                              <a:schemeClr val="bg1">
                                <a:alpha val="40000"/>
                              </a:schemeClr>
                            </a:outerShdw>
                          </a:effectLst>
                          <a:latin typeface="Calibri" panose="020F0502020204030204" pitchFamily="34" charset="0"/>
                          <a:ea typeface="Times New Roman" panose="02020603050405020304" pitchFamily="18" charset="0"/>
                          <a:cs typeface="Arial" panose="020B0604020202020204" pitchFamily="34" charset="0"/>
                        </a:rPr>
                        <a:t>Total Standard Score</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r>
                        <a:rPr lang="en-AU" sz="1200" dirty="0">
                          <a:ln>
                            <a:noFill/>
                          </a:ln>
                          <a:solidFill>
                            <a:srgbClr val="000000"/>
                          </a:solidFill>
                          <a:effectLst>
                            <a:outerShdw blurRad="38100" dist="19050" dir="2700000" algn="tl">
                              <a:schemeClr val="bg1">
                                <a:alpha val="40000"/>
                              </a:schemeClr>
                            </a:outerShdw>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2000" dirty="0">
                          <a:ln>
                            <a:noFill/>
                          </a:ln>
                          <a:solidFill>
                            <a:srgbClr val="000000"/>
                          </a:solidFill>
                          <a:effectLst>
                            <a:outerShdw blurRad="38100" dist="19050" dir="2700000" algn="tl">
                              <a:schemeClr val="bg1">
                                <a:alpha val="40000"/>
                              </a:schemeClr>
                            </a:outerShdw>
                          </a:effectLst>
                          <a:latin typeface="Calibri" panose="020F0502020204030204" pitchFamily="34" charset="0"/>
                          <a:ea typeface="Times New Roman" panose="02020603050405020304" pitchFamily="18" charset="0"/>
                          <a:cs typeface="Arial" panose="020B0604020202020204" pitchFamily="34" charset="0"/>
                        </a:rPr>
                        <a:t>234.32</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1200" dirty="0">
                          <a:ln>
                            <a:noFill/>
                          </a:ln>
                          <a:solidFill>
                            <a:srgbClr val="000000"/>
                          </a:solidFill>
                          <a:effectLst>
                            <a:outerShdw blurRad="38100" dist="19050" dir="2700000" algn="tl">
                              <a:schemeClr val="bg1">
                                <a:alpha val="40000"/>
                              </a:schemeClr>
                            </a:outerShdw>
                          </a:effectLst>
                          <a:latin typeface="Calibri" panose="020F050202020403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40" marR="661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4">
                  <a:txBody>
                    <a:bodyPr/>
                    <a:lstStyle/>
                    <a:p>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06874489"/>
                  </a:ext>
                </a:extLst>
              </a:tr>
            </a:tbl>
          </a:graphicData>
        </a:graphic>
      </p:graphicFrame>
    </p:spTree>
    <p:extLst>
      <p:ext uri="{BB962C8B-B14F-4D97-AF65-F5344CB8AC3E}">
        <p14:creationId xmlns:p14="http://schemas.microsoft.com/office/powerpoint/2010/main" val="10477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379232" y="305547"/>
            <a:ext cx="7756807" cy="873388"/>
          </a:xfrm>
        </p:spPr>
        <p:txBody>
          <a:bodyPr/>
          <a:lstStyle/>
          <a:p>
            <a:r>
              <a:rPr lang="en-AU" sz="3200" dirty="0"/>
              <a:t>Previous minimum entrance scores</a:t>
            </a:r>
          </a:p>
        </p:txBody>
      </p:sp>
      <p:sp>
        <p:nvSpPr>
          <p:cNvPr id="10" name="TextBox 9"/>
          <p:cNvSpPr txBox="1"/>
          <p:nvPr/>
        </p:nvSpPr>
        <p:spPr>
          <a:xfrm>
            <a:off x="422469" y="1576598"/>
            <a:ext cx="5357693" cy="3575594"/>
          </a:xfrm>
          <a:prstGeom prst="rect">
            <a:avLst/>
          </a:prstGeom>
          <a:noFill/>
        </p:spPr>
        <p:txBody>
          <a:bodyPr wrap="square" rtlCol="0">
            <a:spAutoFit/>
          </a:bodyPr>
          <a:lstStyle/>
          <a:p>
            <a:pPr>
              <a:lnSpc>
                <a:spcPct val="150000"/>
              </a:lnSpc>
            </a:pPr>
            <a:r>
              <a:rPr lang="en-AU" sz="1700" dirty="0"/>
              <a:t>Previous scores do </a:t>
            </a:r>
            <a:r>
              <a:rPr lang="en-AU" sz="1700" u="sng" dirty="0"/>
              <a:t>not</a:t>
            </a:r>
            <a:r>
              <a:rPr lang="en-AU" sz="1700" dirty="0"/>
              <a:t> represent 2025 scores.  Use as an </a:t>
            </a:r>
            <a:r>
              <a:rPr lang="en-AU" sz="1700" i="1" dirty="0"/>
              <a:t>approximate guide </a:t>
            </a:r>
            <a:r>
              <a:rPr lang="en-AU" sz="1700" dirty="0"/>
              <a:t>to likelihood only.</a:t>
            </a:r>
          </a:p>
          <a:p>
            <a:pPr>
              <a:lnSpc>
                <a:spcPct val="150000"/>
              </a:lnSpc>
            </a:pPr>
            <a:endParaRPr lang="en-AU" sz="1700" dirty="0"/>
          </a:p>
          <a:p>
            <a:pPr>
              <a:lnSpc>
                <a:spcPct val="150000"/>
              </a:lnSpc>
            </a:pPr>
            <a:r>
              <a:rPr lang="en-AU" sz="1700" dirty="0"/>
              <a:t>Minimum TSS for previous years represents the very lowest score that resulted in an offer of placement by the end of the placement process.</a:t>
            </a:r>
          </a:p>
          <a:p>
            <a:pPr>
              <a:lnSpc>
                <a:spcPct val="150000"/>
              </a:lnSpc>
            </a:pPr>
            <a:endParaRPr lang="en-AU" sz="1700" dirty="0"/>
          </a:p>
          <a:p>
            <a:pPr>
              <a:lnSpc>
                <a:spcPct val="150000"/>
              </a:lnSpc>
            </a:pPr>
            <a:r>
              <a:rPr lang="en-AU" sz="1700" dirty="0"/>
              <a:t>The minimum entrance scores for Years 9, 10 and 11 can be vastly different due to limited vacancies.</a:t>
            </a:r>
          </a:p>
        </p:txBody>
      </p:sp>
      <p:sp>
        <p:nvSpPr>
          <p:cNvPr id="3" name="Text Box 2">
            <a:extLst>
              <a:ext uri="{FF2B5EF4-FFF2-40B4-BE49-F238E27FC236}">
                <a16:creationId xmlns:a16="http://schemas.microsoft.com/office/drawing/2014/main" id="{CC1D4024-82BC-5086-DA3C-B948D9BC7320}"/>
              </a:ext>
            </a:extLst>
          </p:cNvPr>
          <p:cNvSpPr txBox="1">
            <a:spLocks noChangeArrowheads="1"/>
          </p:cNvSpPr>
          <p:nvPr/>
        </p:nvSpPr>
        <p:spPr bwMode="auto">
          <a:xfrm>
            <a:off x="0" y="6103"/>
            <a:ext cx="1729648" cy="124982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898B7E06-28D5-1956-2A08-89AA6ACA4B5B}"/>
              </a:ext>
            </a:extLst>
          </p:cNvPr>
          <p:cNvPicPr>
            <a:picLocks noChangeAspect="1"/>
          </p:cNvPicPr>
          <p:nvPr/>
        </p:nvPicPr>
        <p:blipFill>
          <a:blip r:embed="rId3"/>
          <a:stretch>
            <a:fillRect/>
          </a:stretch>
        </p:blipFill>
        <p:spPr>
          <a:xfrm>
            <a:off x="5753844" y="1752301"/>
            <a:ext cx="5873003" cy="763334"/>
          </a:xfrm>
          <a:prstGeom prst="rect">
            <a:avLst/>
          </a:prstGeom>
        </p:spPr>
      </p:pic>
      <p:pic>
        <p:nvPicPr>
          <p:cNvPr id="11" name="Picture 10">
            <a:extLst>
              <a:ext uri="{FF2B5EF4-FFF2-40B4-BE49-F238E27FC236}">
                <a16:creationId xmlns:a16="http://schemas.microsoft.com/office/drawing/2014/main" id="{12FF50B4-1AFF-69D1-FEDD-611D6DCC1603}"/>
              </a:ext>
            </a:extLst>
          </p:cNvPr>
          <p:cNvPicPr>
            <a:picLocks noChangeAspect="1"/>
          </p:cNvPicPr>
          <p:nvPr/>
        </p:nvPicPr>
        <p:blipFill>
          <a:blip r:embed="rId4"/>
          <a:stretch>
            <a:fillRect/>
          </a:stretch>
        </p:blipFill>
        <p:spPr>
          <a:xfrm>
            <a:off x="5737264" y="2603486"/>
            <a:ext cx="5889583" cy="2460854"/>
          </a:xfrm>
          <a:prstGeom prst="rect">
            <a:avLst/>
          </a:prstGeom>
        </p:spPr>
      </p:pic>
      <p:sp>
        <p:nvSpPr>
          <p:cNvPr id="4" name="TextBox 3">
            <a:extLst>
              <a:ext uri="{FF2B5EF4-FFF2-40B4-BE49-F238E27FC236}">
                <a16:creationId xmlns:a16="http://schemas.microsoft.com/office/drawing/2014/main" id="{FBD951CD-0A4F-A6D6-2C94-0AF625364489}"/>
              </a:ext>
            </a:extLst>
          </p:cNvPr>
          <p:cNvSpPr txBox="1"/>
          <p:nvPr/>
        </p:nvSpPr>
        <p:spPr>
          <a:xfrm rot="1869968">
            <a:off x="7611577" y="2967336"/>
            <a:ext cx="2312353" cy="923330"/>
          </a:xfrm>
          <a:prstGeom prst="rect">
            <a:avLst/>
          </a:prstGeom>
          <a:noFill/>
        </p:spPr>
        <p:txBody>
          <a:bodyPr wrap="square" rtlCol="0">
            <a:spAutoFit/>
          </a:bodyPr>
          <a:lstStyle/>
          <a:p>
            <a:r>
              <a:rPr lang="en-AU" sz="5400" dirty="0"/>
              <a:t>Sample</a:t>
            </a:r>
          </a:p>
        </p:txBody>
      </p:sp>
    </p:spTree>
    <p:extLst>
      <p:ext uri="{BB962C8B-B14F-4D97-AF65-F5344CB8AC3E}">
        <p14:creationId xmlns:p14="http://schemas.microsoft.com/office/powerpoint/2010/main" val="2357607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205318" y="455481"/>
            <a:ext cx="9549624" cy="873388"/>
          </a:xfrm>
        </p:spPr>
        <p:txBody>
          <a:bodyPr/>
          <a:lstStyle/>
          <a:p>
            <a:r>
              <a:rPr lang="en-AU" sz="3200" dirty="0"/>
              <a:t>Preference changes</a:t>
            </a:r>
          </a:p>
        </p:txBody>
      </p:sp>
      <p:sp>
        <p:nvSpPr>
          <p:cNvPr id="9" name="TextBox 8"/>
          <p:cNvSpPr txBox="1"/>
          <p:nvPr/>
        </p:nvSpPr>
        <p:spPr>
          <a:xfrm>
            <a:off x="864824" y="892175"/>
            <a:ext cx="10593238" cy="60167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000" dirty="0"/>
              <a:t>Parents can change their child’s preferences after receiving their Performance Report with the </a:t>
            </a:r>
            <a:r>
              <a:rPr lang="en-AU" sz="2000" i="1" dirty="0"/>
              <a:t>exception</a:t>
            </a:r>
            <a:r>
              <a:rPr lang="en-AU" sz="2000" dirty="0"/>
              <a:t> of:</a:t>
            </a:r>
          </a:p>
          <a:p>
            <a:pPr marL="1200150" lvl="2" indent="-285750">
              <a:lnSpc>
                <a:spcPct val="150000"/>
              </a:lnSpc>
              <a:buFontTx/>
              <a:buChar char="-"/>
            </a:pPr>
            <a:r>
              <a:rPr lang="en-AU" sz="2000" dirty="0"/>
              <a:t>New arts preferences – all arts testing will have concluded by this time.</a:t>
            </a:r>
          </a:p>
          <a:p>
            <a:pPr marL="1200150" lvl="2" indent="-285750">
              <a:lnSpc>
                <a:spcPct val="150000"/>
              </a:lnSpc>
              <a:buFontTx/>
              <a:buChar char="-"/>
            </a:pPr>
            <a:r>
              <a:rPr lang="en-AU" sz="2000" dirty="0"/>
              <a:t>New languages preferences:</a:t>
            </a:r>
          </a:p>
          <a:p>
            <a:pPr marL="1657350" lvl="3" indent="-285750">
              <a:lnSpc>
                <a:spcPct val="150000"/>
              </a:lnSpc>
              <a:buFontTx/>
              <a:buChar char="-"/>
            </a:pPr>
            <a:r>
              <a:rPr lang="en-AU" sz="2000" dirty="0"/>
              <a:t>must be requested by </a:t>
            </a:r>
            <a:r>
              <a:rPr lang="en-AU" sz="2000" b="1" dirty="0"/>
              <a:t>22 May 2025 </a:t>
            </a:r>
            <a:r>
              <a:rPr lang="en-AU" sz="2000" dirty="0"/>
              <a:t>to be included in the first round of interviews (before performance reports are released)</a:t>
            </a:r>
          </a:p>
          <a:p>
            <a:pPr marL="1657350" lvl="3" indent="-285750">
              <a:lnSpc>
                <a:spcPct val="150000"/>
              </a:lnSpc>
              <a:buFontTx/>
              <a:buChar char="-"/>
            </a:pPr>
            <a:r>
              <a:rPr lang="en-AU" sz="2000" dirty="0"/>
              <a:t>any languages preferences requested after 22 May will be for a potential second round of interviews only.</a:t>
            </a:r>
          </a:p>
          <a:p>
            <a:pPr marL="285750" indent="-285750">
              <a:lnSpc>
                <a:spcPct val="150000"/>
              </a:lnSpc>
              <a:buFont typeface="Arial" panose="020B0604020202020204" pitchFamily="34" charset="0"/>
              <a:buChar char="•"/>
            </a:pPr>
            <a:r>
              <a:rPr lang="en-AU" sz="2000" dirty="0"/>
              <a:t>Preference change requests must be made by phone or email by a parent/carer listed on the child’s application.</a:t>
            </a:r>
          </a:p>
          <a:p>
            <a:pPr marL="285750" indent="-285750">
              <a:lnSpc>
                <a:spcPct val="150000"/>
              </a:lnSpc>
              <a:buFont typeface="Arial" panose="020B0604020202020204" pitchFamily="34" charset="0"/>
              <a:buChar char="•"/>
            </a:pPr>
            <a:r>
              <a:rPr lang="en-AU" sz="2000" dirty="0"/>
              <a:t>Preference change requests must be received by GTSU by the deadline on the Performance Report email (usually 7 working days).</a:t>
            </a:r>
          </a:p>
          <a:p>
            <a:pPr marL="1200150" lvl="2" indent="-285750">
              <a:lnSpc>
                <a:spcPct val="150000"/>
              </a:lnSpc>
              <a:buFontTx/>
              <a:buChar char="-"/>
            </a:pPr>
            <a:endParaRPr lang="en-AU" sz="1900" dirty="0">
              <a:latin typeface="Arial "/>
            </a:endParaRPr>
          </a:p>
        </p:txBody>
      </p:sp>
      <p:sp>
        <p:nvSpPr>
          <p:cNvPr id="3" name="Text Box 2">
            <a:extLst>
              <a:ext uri="{FF2B5EF4-FFF2-40B4-BE49-F238E27FC236}">
                <a16:creationId xmlns:a16="http://schemas.microsoft.com/office/drawing/2014/main" id="{CF8D2F15-AD22-ED0A-2A70-39883A2987F7}"/>
              </a:ext>
            </a:extLst>
          </p:cNvPr>
          <p:cNvSpPr txBox="1">
            <a:spLocks noChangeArrowheads="1"/>
          </p:cNvSpPr>
          <p:nvPr/>
        </p:nvSpPr>
        <p:spPr bwMode="auto">
          <a:xfrm>
            <a:off x="0" y="6103"/>
            <a:ext cx="1729648" cy="124982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3069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398954" y="455481"/>
            <a:ext cx="9355987" cy="873388"/>
          </a:xfrm>
        </p:spPr>
        <p:txBody>
          <a:bodyPr/>
          <a:lstStyle/>
          <a:p>
            <a:r>
              <a:rPr lang="en-AU" sz="3600" dirty="0"/>
              <a:t>Results checks</a:t>
            </a:r>
          </a:p>
        </p:txBody>
      </p:sp>
      <p:sp>
        <p:nvSpPr>
          <p:cNvPr id="9" name="TextBox 8"/>
          <p:cNvSpPr txBox="1"/>
          <p:nvPr/>
        </p:nvSpPr>
        <p:spPr>
          <a:xfrm>
            <a:off x="607953" y="1217996"/>
            <a:ext cx="10942916" cy="48943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850" dirty="0"/>
              <a:t>You can request a Results Check after you receive your child’s report for one or more components.</a:t>
            </a:r>
          </a:p>
          <a:p>
            <a:pPr marL="285750" indent="-285750">
              <a:lnSpc>
                <a:spcPct val="150000"/>
              </a:lnSpc>
              <a:buFont typeface="Arial" panose="020B0604020202020204" pitchFamily="34" charset="0"/>
              <a:buChar char="•"/>
            </a:pPr>
            <a:r>
              <a:rPr lang="en-AU" sz="1850" dirty="0"/>
              <a:t>A Results Check is a process of verification to ensure:</a:t>
            </a:r>
          </a:p>
          <a:p>
            <a:pPr marL="742950" lvl="1" indent="-285750">
              <a:lnSpc>
                <a:spcPct val="150000"/>
              </a:lnSpc>
              <a:buFont typeface="Arial" panose="020B0604020202020204" pitchFamily="34" charset="0"/>
              <a:buChar char="•"/>
            </a:pPr>
            <a:r>
              <a:rPr lang="en-AU" sz="1850" dirty="0"/>
              <a:t>Data was matched correctly</a:t>
            </a:r>
          </a:p>
          <a:p>
            <a:pPr marL="742950" lvl="1" indent="-285750">
              <a:lnSpc>
                <a:spcPct val="150000"/>
              </a:lnSpc>
              <a:buFont typeface="Arial" panose="020B0604020202020204" pitchFamily="34" charset="0"/>
              <a:buChar char="•"/>
            </a:pPr>
            <a:r>
              <a:rPr lang="en-AU" sz="1850" dirty="0"/>
              <a:t>No scanning errors in the multiple-choice tests</a:t>
            </a:r>
          </a:p>
          <a:p>
            <a:pPr marL="742950" lvl="1" indent="-285750">
              <a:lnSpc>
                <a:spcPct val="150000"/>
              </a:lnSpc>
              <a:buFont typeface="Arial" panose="020B0604020202020204" pitchFamily="34" charset="0"/>
              <a:buChar char="•"/>
            </a:pPr>
            <a:r>
              <a:rPr lang="en-AU" sz="1850" dirty="0"/>
              <a:t>Writing task appropriately scored</a:t>
            </a:r>
          </a:p>
          <a:p>
            <a:pPr marL="285750" indent="-285750">
              <a:lnSpc>
                <a:spcPct val="150000"/>
              </a:lnSpc>
              <a:buFont typeface="Arial" panose="020B0604020202020204" pitchFamily="34" charset="0"/>
              <a:buChar char="•"/>
            </a:pPr>
            <a:r>
              <a:rPr lang="en-AU" sz="1850" dirty="0"/>
              <a:t>No checks for illness, incident or misadventure (includes misalignment)</a:t>
            </a:r>
          </a:p>
          <a:p>
            <a:pPr marL="285750" indent="-285750">
              <a:lnSpc>
                <a:spcPct val="150000"/>
              </a:lnSpc>
              <a:buFont typeface="Arial" panose="020B0604020202020204" pitchFamily="34" charset="0"/>
              <a:buChar char="•"/>
            </a:pPr>
            <a:r>
              <a:rPr lang="en-AU" sz="1850" dirty="0"/>
              <a:t>If an error is found, you must accept the outcome – whatever that is</a:t>
            </a:r>
          </a:p>
          <a:p>
            <a:pPr marL="285750" indent="-285750">
              <a:lnSpc>
                <a:spcPct val="150000"/>
              </a:lnSpc>
              <a:buFont typeface="Arial" panose="020B0604020202020204" pitchFamily="34" charset="0"/>
              <a:buChar char="•"/>
            </a:pPr>
            <a:r>
              <a:rPr lang="en-AU" sz="1850" dirty="0"/>
              <a:t>Form must be submitted by email by the deadline stated (usually 7 working days)</a:t>
            </a:r>
          </a:p>
          <a:p>
            <a:pPr marL="285750" indent="-285750">
              <a:lnSpc>
                <a:spcPct val="150000"/>
              </a:lnSpc>
              <a:buFont typeface="Arial" panose="020B0604020202020204" pitchFamily="34" charset="0"/>
              <a:buChar char="•"/>
            </a:pPr>
            <a:r>
              <a:rPr lang="en-AU" sz="1850" dirty="0"/>
              <a:t>The </a:t>
            </a:r>
            <a:r>
              <a:rPr lang="en-AU" sz="1850" i="1" dirty="0"/>
              <a:t>Results Check Request </a:t>
            </a:r>
            <a:r>
              <a:rPr lang="en-AU" sz="1850" dirty="0"/>
              <a:t>form will be available on the website from the release of reports</a:t>
            </a:r>
          </a:p>
          <a:p>
            <a:pPr marL="285750" indent="-285750">
              <a:lnSpc>
                <a:spcPct val="150000"/>
              </a:lnSpc>
              <a:buFont typeface="Arial" panose="020B0604020202020204" pitchFamily="34" charset="0"/>
              <a:buChar char="•"/>
            </a:pPr>
            <a:r>
              <a:rPr lang="en-AU" sz="2400" dirty="0"/>
              <a:t>Outcomes will be known just before the </a:t>
            </a:r>
            <a:r>
              <a:rPr lang="en-AU" sz="2400" u="sng" dirty="0"/>
              <a:t>second</a:t>
            </a:r>
            <a:r>
              <a:rPr lang="en-AU" sz="2400" dirty="0"/>
              <a:t> round of offers</a:t>
            </a:r>
          </a:p>
          <a:p>
            <a:pPr>
              <a:lnSpc>
                <a:spcPct val="150000"/>
              </a:lnSpc>
            </a:pPr>
            <a:endParaRPr lang="en-AU" sz="2000" dirty="0">
              <a:latin typeface="Arial "/>
            </a:endParaRPr>
          </a:p>
        </p:txBody>
      </p:sp>
      <p:sp>
        <p:nvSpPr>
          <p:cNvPr id="4" name="Text Box 2">
            <a:extLst>
              <a:ext uri="{FF2B5EF4-FFF2-40B4-BE49-F238E27FC236}">
                <a16:creationId xmlns:a16="http://schemas.microsoft.com/office/drawing/2014/main" id="{393E334B-C728-D6F7-1BB3-648B8AD64D98}"/>
              </a:ext>
            </a:extLst>
          </p:cNvPr>
          <p:cNvSpPr txBox="1">
            <a:spLocks noChangeArrowheads="1"/>
          </p:cNvSpPr>
          <p:nvPr/>
        </p:nvSpPr>
        <p:spPr bwMode="auto">
          <a:xfrm>
            <a:off x="0" y="6103"/>
            <a:ext cx="1729648" cy="124982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A17CA74-27A1-66FF-1D68-AB3184FCD139}"/>
              </a:ext>
            </a:extLst>
          </p:cNvPr>
          <p:cNvPicPr>
            <a:picLocks noChangeAspect="1"/>
          </p:cNvPicPr>
          <p:nvPr/>
        </p:nvPicPr>
        <p:blipFill>
          <a:blip r:embed="rId3"/>
          <a:stretch>
            <a:fillRect/>
          </a:stretch>
        </p:blipFill>
        <p:spPr>
          <a:xfrm>
            <a:off x="8976519" y="1804514"/>
            <a:ext cx="2163456" cy="2689320"/>
          </a:xfrm>
          <a:prstGeom prst="rect">
            <a:avLst/>
          </a:prstGeom>
        </p:spPr>
      </p:pic>
    </p:spTree>
    <p:extLst>
      <p:ext uri="{BB962C8B-B14F-4D97-AF65-F5344CB8AC3E}">
        <p14:creationId xmlns:p14="http://schemas.microsoft.com/office/powerpoint/2010/main" val="267685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95692" y="496409"/>
            <a:ext cx="7864395" cy="873388"/>
          </a:xfrm>
        </p:spPr>
        <p:txBody>
          <a:bodyPr/>
          <a:lstStyle/>
          <a:p>
            <a:r>
              <a:rPr lang="en-AU" sz="3200" dirty="0"/>
              <a:t>Types of Gifted and Talented programs</a:t>
            </a:r>
          </a:p>
        </p:txBody>
      </p:sp>
      <p:sp>
        <p:nvSpPr>
          <p:cNvPr id="11" name="Content Placeholder 10"/>
          <p:cNvSpPr>
            <a:spLocks noGrp="1"/>
          </p:cNvSpPr>
          <p:nvPr>
            <p:ph sz="half" idx="1"/>
          </p:nvPr>
        </p:nvSpPr>
        <p:spPr>
          <a:xfrm>
            <a:off x="0" y="2243185"/>
            <a:ext cx="5382000" cy="2423272"/>
          </a:xfrm>
          <a:solidFill>
            <a:schemeClr val="bg1"/>
          </a:solidFill>
        </p:spPr>
        <p:txBody>
          <a:bodyPr/>
          <a:lstStyle/>
          <a:p>
            <a:pPr lvl="1" algn="ctr">
              <a:spcBef>
                <a:spcPts val="4200"/>
              </a:spcBef>
            </a:pPr>
            <a:r>
              <a:rPr lang="en-AU" sz="4000" dirty="0">
                <a:solidFill>
                  <a:srgbClr val="EE7202"/>
                </a:solidFill>
              </a:rPr>
              <a:t>Academic</a:t>
            </a:r>
            <a:endParaRPr lang="en-AU" sz="4000" dirty="0"/>
          </a:p>
          <a:p>
            <a:pPr lvl="1" algn="ctr">
              <a:spcBef>
                <a:spcPts val="4200"/>
              </a:spcBef>
            </a:pPr>
            <a:r>
              <a:rPr lang="en-AU" sz="4000" dirty="0">
                <a:solidFill>
                  <a:srgbClr val="A40A66"/>
                </a:solidFill>
              </a:rPr>
              <a:t>Arts</a:t>
            </a:r>
            <a:endParaRPr lang="en-AU" sz="4000" dirty="0"/>
          </a:p>
          <a:p>
            <a:pPr lvl="1" algn="ctr">
              <a:spcBef>
                <a:spcPts val="4200"/>
              </a:spcBef>
            </a:pPr>
            <a:r>
              <a:rPr lang="en-AU" sz="4000" dirty="0">
                <a:solidFill>
                  <a:srgbClr val="FDC432"/>
                </a:solidFill>
              </a:rPr>
              <a:t>Languages</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713339" y="1386164"/>
            <a:ext cx="3170261" cy="2117495"/>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863" y="1369797"/>
            <a:ext cx="3200794" cy="21338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317" y="3820324"/>
            <a:ext cx="3176340" cy="23806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3339" y="3820324"/>
            <a:ext cx="3199472" cy="2399604"/>
          </a:xfrm>
          <a:prstGeom prst="rect">
            <a:avLst/>
          </a:prstGeom>
        </p:spPr>
      </p:pic>
      <p:sp>
        <p:nvSpPr>
          <p:cNvPr id="9" name="Text Box 2">
            <a:extLst>
              <a:ext uri="{FF2B5EF4-FFF2-40B4-BE49-F238E27FC236}">
                <a16:creationId xmlns:a16="http://schemas.microsoft.com/office/drawing/2014/main" id="{4F04E292-DEE0-4D01-1E84-31DE432A0984}"/>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81292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481430" y="550531"/>
            <a:ext cx="9301758" cy="873388"/>
          </a:xfrm>
        </p:spPr>
        <p:txBody>
          <a:bodyPr/>
          <a:lstStyle/>
          <a:p>
            <a:r>
              <a:rPr lang="en-AU" sz="3200" dirty="0"/>
              <a:t>Minimum 210 TSS for academic programs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59" y="2064877"/>
            <a:ext cx="10814041" cy="4589593"/>
          </a:xfrm>
          <a:prstGeom prst="rect">
            <a:avLst/>
          </a:prstGeom>
        </p:spPr>
      </p:pic>
      <p:sp>
        <p:nvSpPr>
          <p:cNvPr id="6" name="TextBox 5"/>
          <p:cNvSpPr txBox="1"/>
          <p:nvPr/>
        </p:nvSpPr>
        <p:spPr>
          <a:xfrm>
            <a:off x="720742" y="1644180"/>
            <a:ext cx="3071004" cy="2862322"/>
          </a:xfrm>
          <a:prstGeom prst="rect">
            <a:avLst/>
          </a:prstGeom>
          <a:noFill/>
        </p:spPr>
        <p:txBody>
          <a:bodyPr wrap="square" rtlCol="0">
            <a:spAutoFit/>
          </a:bodyPr>
          <a:lstStyle/>
          <a:p>
            <a:r>
              <a:rPr lang="en-AU" sz="2000" dirty="0"/>
              <a:t>Students who score a </a:t>
            </a:r>
            <a:r>
              <a:rPr lang="en-AU" sz="2000" b="1" dirty="0">
                <a:solidFill>
                  <a:srgbClr val="FF0000"/>
                </a:solidFill>
              </a:rPr>
              <a:t>minimum TSS of 210 </a:t>
            </a:r>
            <a:r>
              <a:rPr lang="en-AU" sz="2000" dirty="0"/>
              <a:t>can be </a:t>
            </a:r>
            <a:r>
              <a:rPr lang="en-AU" sz="2000" i="1" dirty="0"/>
              <a:t>considered</a:t>
            </a:r>
            <a:r>
              <a:rPr lang="en-AU" sz="2000" dirty="0"/>
              <a:t> for academic program placement.</a:t>
            </a:r>
          </a:p>
          <a:p>
            <a:endParaRPr lang="en-AU" sz="2000" dirty="0"/>
          </a:p>
          <a:p>
            <a:r>
              <a:rPr lang="en-AU" sz="2000" dirty="0"/>
              <a:t>Student TSS is the </a:t>
            </a:r>
            <a:r>
              <a:rPr lang="en-AU" sz="2000" u="sng" dirty="0"/>
              <a:t>combined standard score</a:t>
            </a:r>
            <a:r>
              <a:rPr lang="en-AU" sz="2000" dirty="0"/>
              <a:t> from all four components of the ASET.</a:t>
            </a:r>
          </a:p>
        </p:txBody>
      </p:sp>
      <p:sp>
        <p:nvSpPr>
          <p:cNvPr id="7" name="TextBox 6"/>
          <p:cNvSpPr txBox="1"/>
          <p:nvPr/>
        </p:nvSpPr>
        <p:spPr>
          <a:xfrm>
            <a:off x="9854752" y="1395183"/>
            <a:ext cx="1742535" cy="1323439"/>
          </a:xfrm>
          <a:prstGeom prst="rect">
            <a:avLst/>
          </a:prstGeom>
          <a:solidFill>
            <a:schemeClr val="bg1"/>
          </a:solidFill>
        </p:spPr>
        <p:txBody>
          <a:bodyPr wrap="square" rtlCol="0">
            <a:spAutoFit/>
          </a:bodyPr>
          <a:lstStyle/>
          <a:p>
            <a:pPr algn="ctr"/>
            <a:r>
              <a:rPr lang="en-AU" sz="2000" dirty="0"/>
              <a:t>Top one third of all applicants who sat the ASET</a:t>
            </a:r>
          </a:p>
        </p:txBody>
      </p:sp>
      <p:cxnSp>
        <p:nvCxnSpPr>
          <p:cNvPr id="10" name="Straight Arrow Connector 9"/>
          <p:cNvCxnSpPr/>
          <p:nvPr/>
        </p:nvCxnSpPr>
        <p:spPr>
          <a:xfrm flipH="1">
            <a:off x="9131081" y="3334175"/>
            <a:ext cx="748643" cy="162699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12772" y="4444947"/>
            <a:ext cx="1944414" cy="369332"/>
          </a:xfrm>
          <a:prstGeom prst="rect">
            <a:avLst/>
          </a:prstGeom>
          <a:noFill/>
        </p:spPr>
        <p:txBody>
          <a:bodyPr wrap="square" rtlCol="0">
            <a:spAutoFit/>
          </a:bodyPr>
          <a:lstStyle/>
          <a:p>
            <a:r>
              <a:rPr lang="en-AU" dirty="0"/>
              <a:t>Below 210</a:t>
            </a:r>
          </a:p>
        </p:txBody>
      </p:sp>
      <p:sp>
        <p:nvSpPr>
          <p:cNvPr id="9" name="TextBox 8"/>
          <p:cNvSpPr txBox="1"/>
          <p:nvPr/>
        </p:nvSpPr>
        <p:spPr>
          <a:xfrm>
            <a:off x="8158874" y="5268941"/>
            <a:ext cx="1944414" cy="923330"/>
          </a:xfrm>
          <a:prstGeom prst="rect">
            <a:avLst/>
          </a:prstGeom>
          <a:noFill/>
        </p:spPr>
        <p:txBody>
          <a:bodyPr wrap="square" rtlCol="0">
            <a:spAutoFit/>
          </a:bodyPr>
          <a:lstStyle/>
          <a:p>
            <a:r>
              <a:rPr lang="en-AU" dirty="0"/>
              <a:t>210 and </a:t>
            </a:r>
          </a:p>
          <a:p>
            <a:r>
              <a:rPr lang="en-AU" dirty="0"/>
              <a:t>above</a:t>
            </a:r>
          </a:p>
          <a:p>
            <a:endParaRPr lang="en-AU" dirty="0"/>
          </a:p>
        </p:txBody>
      </p:sp>
      <p:sp>
        <p:nvSpPr>
          <p:cNvPr id="4" name="Text Box 2">
            <a:extLst>
              <a:ext uri="{FF2B5EF4-FFF2-40B4-BE49-F238E27FC236}">
                <a16:creationId xmlns:a16="http://schemas.microsoft.com/office/drawing/2014/main" id="{4C0B64F9-D570-C47D-E794-EDC86AF07A24}"/>
              </a:ext>
            </a:extLst>
          </p:cNvPr>
          <p:cNvSpPr txBox="1">
            <a:spLocks noChangeArrowheads="1"/>
          </p:cNvSpPr>
          <p:nvPr/>
        </p:nvSpPr>
        <p:spPr bwMode="auto">
          <a:xfrm>
            <a:off x="0" y="6103"/>
            <a:ext cx="1729648" cy="124982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52534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603500" y="390172"/>
            <a:ext cx="9430700" cy="873388"/>
          </a:xfrm>
        </p:spPr>
        <p:txBody>
          <a:bodyPr/>
          <a:lstStyle/>
          <a:p>
            <a:r>
              <a:rPr lang="en-AU" sz="3200" dirty="0"/>
              <a:t>Distribution of scores above 210 </a:t>
            </a:r>
            <a:br>
              <a:rPr lang="en-AU" sz="1600" dirty="0"/>
            </a:br>
            <a:r>
              <a:rPr lang="en-AU" sz="1600" dirty="0"/>
              <a:t>Example Year 7 entry in 2023</a:t>
            </a:r>
            <a:endParaRPr lang="en-AU" sz="3200" dirty="0"/>
          </a:p>
        </p:txBody>
      </p:sp>
      <p:pic>
        <p:nvPicPr>
          <p:cNvPr id="9" name="Picture 8">
            <a:extLst>
              <a:ext uri="{FF2B5EF4-FFF2-40B4-BE49-F238E27FC236}">
                <a16:creationId xmlns:a16="http://schemas.microsoft.com/office/drawing/2014/main" id="{175B953B-D7F2-FDB1-F81D-2090008239DE}"/>
              </a:ext>
            </a:extLst>
          </p:cNvPr>
          <p:cNvPicPr>
            <a:picLocks noChangeAspect="1"/>
          </p:cNvPicPr>
          <p:nvPr/>
        </p:nvPicPr>
        <p:blipFill>
          <a:blip r:embed="rId2"/>
          <a:stretch>
            <a:fillRect/>
          </a:stretch>
        </p:blipFill>
        <p:spPr>
          <a:xfrm>
            <a:off x="488198" y="1652963"/>
            <a:ext cx="10495712" cy="4814865"/>
          </a:xfrm>
          <a:prstGeom prst="rect">
            <a:avLst/>
          </a:prstGeom>
        </p:spPr>
      </p:pic>
      <p:sp>
        <p:nvSpPr>
          <p:cNvPr id="3" name="Text Box 2">
            <a:extLst>
              <a:ext uri="{FF2B5EF4-FFF2-40B4-BE49-F238E27FC236}">
                <a16:creationId xmlns:a16="http://schemas.microsoft.com/office/drawing/2014/main" id="{AF76CBF3-25E1-F401-3C5D-D2789E8A4977}"/>
              </a:ext>
            </a:extLst>
          </p:cNvPr>
          <p:cNvSpPr txBox="1">
            <a:spLocks noChangeArrowheads="1"/>
          </p:cNvSpPr>
          <p:nvPr/>
        </p:nvSpPr>
        <p:spPr bwMode="auto">
          <a:xfrm>
            <a:off x="0" y="6103"/>
            <a:ext cx="1729648" cy="1249821"/>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73779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2963537" y="540083"/>
            <a:ext cx="8895380" cy="873388"/>
          </a:xfrm>
        </p:spPr>
        <p:txBody>
          <a:bodyPr/>
          <a:lstStyle/>
          <a:p>
            <a:r>
              <a:rPr lang="en-AU" sz="3200" dirty="0"/>
              <a:t>Offers</a:t>
            </a:r>
          </a:p>
        </p:txBody>
      </p:sp>
      <p:sp>
        <p:nvSpPr>
          <p:cNvPr id="5" name="TextBox 4"/>
          <p:cNvSpPr txBox="1"/>
          <p:nvPr/>
        </p:nvSpPr>
        <p:spPr>
          <a:xfrm>
            <a:off x="731251" y="1331175"/>
            <a:ext cx="10941873"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000" dirty="0">
                <a:cs typeface="Arial" panose="020B0604020202020204" pitchFamily="34" charset="0"/>
              </a:rPr>
              <a:t>There are </a:t>
            </a:r>
            <a:r>
              <a:rPr lang="en-AU" sz="2000" u="sng" dirty="0">
                <a:cs typeface="Arial" panose="020B0604020202020204" pitchFamily="34" charset="0"/>
              </a:rPr>
              <a:t>two</a:t>
            </a:r>
            <a:r>
              <a:rPr lang="en-AU" sz="2000" dirty="0">
                <a:cs typeface="Arial" panose="020B0604020202020204" pitchFamily="34" charset="0"/>
              </a:rPr>
              <a:t> formal rounds of offers:  round one followed later by round two.</a:t>
            </a:r>
          </a:p>
          <a:p>
            <a:pPr marL="342900" indent="-342900">
              <a:lnSpc>
                <a:spcPct val="150000"/>
              </a:lnSpc>
              <a:buFont typeface="Arial" panose="020B0604020202020204" pitchFamily="34" charset="0"/>
              <a:buChar char="•"/>
            </a:pPr>
            <a:r>
              <a:rPr lang="en-AU" sz="2000" dirty="0">
                <a:cs typeface="Arial" panose="020B0604020202020204" pitchFamily="34" charset="0"/>
              </a:rPr>
              <a:t>Academic, arts and languages places are offered at the same time in each round.</a:t>
            </a:r>
          </a:p>
          <a:p>
            <a:pPr marL="342900" indent="-342900">
              <a:lnSpc>
                <a:spcPct val="150000"/>
              </a:lnSpc>
              <a:buFont typeface="Arial" panose="020B0604020202020204" pitchFamily="34" charset="0"/>
              <a:buChar char="•"/>
            </a:pPr>
            <a:r>
              <a:rPr lang="en-AU" sz="2000" dirty="0">
                <a:cs typeface="Arial" panose="020B0604020202020204" pitchFamily="34" charset="0"/>
              </a:rPr>
              <a:t>Applicants will be considered for each of their preferences – independent of each other.</a:t>
            </a:r>
          </a:p>
          <a:p>
            <a:pPr marL="342900" indent="-342900">
              <a:lnSpc>
                <a:spcPct val="150000"/>
              </a:lnSpc>
              <a:buFont typeface="Arial" panose="020B0604020202020204" pitchFamily="34" charset="0"/>
              <a:buChar char="•"/>
            </a:pPr>
            <a:r>
              <a:rPr lang="en-AU" sz="2000" dirty="0">
                <a:cs typeface="Arial" panose="020B0604020202020204" pitchFamily="34" charset="0"/>
              </a:rPr>
              <a:t>Qualifying applicants will receive a </a:t>
            </a:r>
            <a:r>
              <a:rPr lang="en-AU" sz="2000" i="1" dirty="0">
                <a:cs typeface="Arial" panose="020B0604020202020204" pitchFamily="34" charset="0"/>
              </a:rPr>
              <a:t>maximum of one offer per round</a:t>
            </a:r>
            <a:r>
              <a:rPr lang="en-AU" sz="2000" dirty="0">
                <a:cs typeface="Arial" panose="020B0604020202020204" pitchFamily="34" charset="0"/>
              </a:rPr>
              <a:t>.</a:t>
            </a:r>
          </a:p>
          <a:p>
            <a:pPr marL="342900" indent="-342900">
              <a:lnSpc>
                <a:spcPct val="150000"/>
              </a:lnSpc>
              <a:buFont typeface="Arial" panose="020B0604020202020204" pitchFamily="34" charset="0"/>
              <a:buChar char="•"/>
            </a:pPr>
            <a:r>
              <a:rPr lang="en-AU" sz="2000" dirty="0">
                <a:cs typeface="Arial" panose="020B0604020202020204" pitchFamily="34" charset="0"/>
              </a:rPr>
              <a:t>Any offer received represents the </a:t>
            </a:r>
            <a:r>
              <a:rPr lang="en-AU" sz="2000" i="1" dirty="0">
                <a:cs typeface="Arial" panose="020B0604020202020204" pitchFamily="34" charset="0"/>
              </a:rPr>
              <a:t>highest preference they have qualified for</a:t>
            </a:r>
            <a:r>
              <a:rPr lang="en-AU" sz="2000" dirty="0">
                <a:cs typeface="Arial" panose="020B0604020202020204" pitchFamily="34" charset="0"/>
              </a:rPr>
              <a:t>.</a:t>
            </a:r>
          </a:p>
          <a:p>
            <a:pPr marL="342900" indent="-342900">
              <a:lnSpc>
                <a:spcPct val="150000"/>
              </a:lnSpc>
              <a:buFont typeface="Arial" panose="020B0604020202020204" pitchFamily="34" charset="0"/>
              <a:buChar char="•"/>
            </a:pPr>
            <a:r>
              <a:rPr lang="en-AU" sz="2000" dirty="0">
                <a:cs typeface="Arial" panose="020B0604020202020204" pitchFamily="34" charset="0"/>
              </a:rPr>
              <a:t>An applicant who receives a second or third preference offer in round one has the option to HOLD that offer going into round two.</a:t>
            </a:r>
          </a:p>
          <a:p>
            <a:pPr marL="342900" indent="-342900">
              <a:lnSpc>
                <a:spcPct val="150000"/>
              </a:lnSpc>
              <a:buFont typeface="Arial" panose="020B0604020202020204" pitchFamily="34" charset="0"/>
              <a:buChar char="•"/>
            </a:pPr>
            <a:r>
              <a:rPr lang="en-AU" sz="2000" dirty="0">
                <a:cs typeface="Arial" panose="020B0604020202020204" pitchFamily="34" charset="0"/>
              </a:rPr>
              <a:t>All declined offers from round one go into the pool for round two.</a:t>
            </a:r>
          </a:p>
          <a:p>
            <a:pPr marL="342900" indent="-342900">
              <a:lnSpc>
                <a:spcPct val="150000"/>
              </a:lnSpc>
              <a:buFont typeface="Arial" panose="020B0604020202020204" pitchFamily="34" charset="0"/>
              <a:buChar char="•"/>
            </a:pPr>
            <a:r>
              <a:rPr lang="en-AU" sz="2000" dirty="0">
                <a:cs typeface="Arial" panose="020B0604020202020204" pitchFamily="34" charset="0"/>
              </a:rPr>
              <a:t>Responses required within 7 working days.</a:t>
            </a:r>
          </a:p>
        </p:txBody>
      </p:sp>
      <p:sp>
        <p:nvSpPr>
          <p:cNvPr id="2" name="Text Box 2">
            <a:extLst>
              <a:ext uri="{FF2B5EF4-FFF2-40B4-BE49-F238E27FC236}">
                <a16:creationId xmlns:a16="http://schemas.microsoft.com/office/drawing/2014/main" id="{15DF2CE0-F96B-809D-1DBB-1AB2D7E645BE}"/>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68076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747920" y="357406"/>
            <a:ext cx="8865533" cy="873388"/>
          </a:xfrm>
        </p:spPr>
        <p:txBody>
          <a:bodyPr/>
          <a:lstStyle/>
          <a:p>
            <a:r>
              <a:rPr lang="en-AU" sz="3200" dirty="0"/>
              <a:t>Offers scenario Round 1</a:t>
            </a:r>
          </a:p>
        </p:txBody>
      </p:sp>
      <p:cxnSp>
        <p:nvCxnSpPr>
          <p:cNvPr id="7" name="Straight Connector 6"/>
          <p:cNvCxnSpPr/>
          <p:nvPr/>
        </p:nvCxnSpPr>
        <p:spPr>
          <a:xfrm>
            <a:off x="2052584" y="3921857"/>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91398" y="5120016"/>
            <a:ext cx="595223" cy="8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986677" y="5380722"/>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2528287" y="5371633"/>
            <a:ext cx="1285335"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32 places</a:t>
            </a:r>
          </a:p>
        </p:txBody>
      </p:sp>
      <p:cxnSp>
        <p:nvCxnSpPr>
          <p:cNvPr id="12" name="Straight Connector 11"/>
          <p:cNvCxnSpPr/>
          <p:nvPr/>
        </p:nvCxnSpPr>
        <p:spPr>
          <a:xfrm>
            <a:off x="5414010" y="3921857"/>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114960" y="5127998"/>
            <a:ext cx="596660" cy="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350749" y="4725674"/>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5880206" y="4974109"/>
            <a:ext cx="1285335"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32 places</a:t>
            </a:r>
          </a:p>
        </p:txBody>
      </p:sp>
      <p:cxnSp>
        <p:nvCxnSpPr>
          <p:cNvPr id="16" name="Straight Connector 15"/>
          <p:cNvCxnSpPr/>
          <p:nvPr/>
        </p:nvCxnSpPr>
        <p:spPr>
          <a:xfrm>
            <a:off x="8706425" y="3898734"/>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408095" y="5047485"/>
            <a:ext cx="596660" cy="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643883" y="4241556"/>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9065672" y="4893596"/>
            <a:ext cx="1285335"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32 places</a:t>
            </a:r>
          </a:p>
        </p:txBody>
      </p:sp>
      <p:sp>
        <p:nvSpPr>
          <p:cNvPr id="20" name="TextBox 19"/>
          <p:cNvSpPr txBox="1"/>
          <p:nvPr/>
        </p:nvSpPr>
        <p:spPr>
          <a:xfrm>
            <a:off x="170151" y="5353546"/>
            <a:ext cx="1644582"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Preference 1</a:t>
            </a:r>
          </a:p>
          <a:p>
            <a:r>
              <a:rPr lang="en-AU" sz="1400" dirty="0">
                <a:latin typeface="Arial" panose="020B0604020202020204" pitchFamily="34" charset="0"/>
                <a:cs typeface="Arial" panose="020B0604020202020204" pitchFamily="34" charset="0"/>
              </a:rPr>
              <a:t>positioned 44th</a:t>
            </a:r>
          </a:p>
        </p:txBody>
      </p:sp>
      <p:sp>
        <p:nvSpPr>
          <p:cNvPr id="21" name="TextBox 20"/>
          <p:cNvSpPr txBox="1"/>
          <p:nvPr/>
        </p:nvSpPr>
        <p:spPr>
          <a:xfrm>
            <a:off x="3688005" y="4362325"/>
            <a:ext cx="1644582"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Preference 2 positioned 27th</a:t>
            </a:r>
          </a:p>
        </p:txBody>
      </p:sp>
      <p:sp>
        <p:nvSpPr>
          <p:cNvPr id="22" name="TextBox 21"/>
          <p:cNvSpPr txBox="1"/>
          <p:nvPr/>
        </p:nvSpPr>
        <p:spPr>
          <a:xfrm>
            <a:off x="7028587" y="4000633"/>
            <a:ext cx="1644582"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Preference 3 positioned 15th</a:t>
            </a:r>
          </a:p>
        </p:txBody>
      </p:sp>
      <p:sp>
        <p:nvSpPr>
          <p:cNvPr id="23" name="TextBox 22"/>
          <p:cNvSpPr txBox="1"/>
          <p:nvPr/>
        </p:nvSpPr>
        <p:spPr>
          <a:xfrm>
            <a:off x="9824796" y="4434455"/>
            <a:ext cx="2122099" cy="1015663"/>
          </a:xfrm>
          <a:prstGeom prst="rect">
            <a:avLst/>
          </a:prstGeom>
          <a:noFill/>
        </p:spPr>
        <p:txBody>
          <a:bodyPr wrap="square" rtlCol="0">
            <a:spAutoFit/>
          </a:bodyPr>
          <a:lstStyle/>
          <a:p>
            <a:pPr algn="ctr"/>
            <a:r>
              <a:rPr lang="en-AU" sz="2000" b="1" dirty="0">
                <a:solidFill>
                  <a:srgbClr val="A40A66"/>
                </a:solidFill>
              </a:rPr>
              <a:t>OUTCOME</a:t>
            </a:r>
          </a:p>
          <a:p>
            <a:pPr algn="ctr"/>
            <a:r>
              <a:rPr lang="en-AU" sz="2000" dirty="0"/>
              <a:t>Offer for </a:t>
            </a:r>
          </a:p>
          <a:p>
            <a:pPr algn="ctr"/>
            <a:r>
              <a:rPr lang="en-AU" sz="2000" dirty="0"/>
              <a:t>Alkimos College</a:t>
            </a:r>
          </a:p>
        </p:txBody>
      </p:sp>
      <p:sp>
        <p:nvSpPr>
          <p:cNvPr id="24" name="TextBox 23"/>
          <p:cNvSpPr txBox="1"/>
          <p:nvPr/>
        </p:nvSpPr>
        <p:spPr>
          <a:xfrm>
            <a:off x="680270" y="3506178"/>
            <a:ext cx="3007735" cy="369332"/>
          </a:xfrm>
          <a:prstGeom prst="rect">
            <a:avLst/>
          </a:prstGeom>
          <a:noFill/>
        </p:spPr>
        <p:txBody>
          <a:bodyPr wrap="square" rtlCol="0">
            <a:spAutoFit/>
          </a:bodyPr>
          <a:lstStyle/>
          <a:p>
            <a:pPr algn="ctr"/>
            <a:r>
              <a:rPr lang="en-AU" b="1" dirty="0">
                <a:solidFill>
                  <a:srgbClr val="A40A66"/>
                </a:solidFill>
              </a:rPr>
              <a:t>Duncraig Senior High School</a:t>
            </a:r>
          </a:p>
        </p:txBody>
      </p:sp>
      <p:sp>
        <p:nvSpPr>
          <p:cNvPr id="25" name="TextBox 24"/>
          <p:cNvSpPr txBox="1"/>
          <p:nvPr/>
        </p:nvSpPr>
        <p:spPr>
          <a:xfrm>
            <a:off x="4054449" y="3506178"/>
            <a:ext cx="2717681" cy="369332"/>
          </a:xfrm>
          <a:prstGeom prst="rect">
            <a:avLst/>
          </a:prstGeom>
          <a:noFill/>
        </p:spPr>
        <p:txBody>
          <a:bodyPr wrap="square" rtlCol="0">
            <a:spAutoFit/>
          </a:bodyPr>
          <a:lstStyle/>
          <a:p>
            <a:pPr algn="ctr"/>
            <a:r>
              <a:rPr lang="en-AU" b="1" dirty="0">
                <a:solidFill>
                  <a:srgbClr val="A40A66"/>
                </a:solidFill>
              </a:rPr>
              <a:t>Alkimos College</a:t>
            </a:r>
          </a:p>
        </p:txBody>
      </p:sp>
      <p:sp>
        <p:nvSpPr>
          <p:cNvPr id="26" name="TextBox 25"/>
          <p:cNvSpPr txBox="1"/>
          <p:nvPr/>
        </p:nvSpPr>
        <p:spPr>
          <a:xfrm>
            <a:off x="7500887" y="3494441"/>
            <a:ext cx="3007735" cy="369332"/>
          </a:xfrm>
          <a:prstGeom prst="rect">
            <a:avLst/>
          </a:prstGeom>
          <a:noFill/>
        </p:spPr>
        <p:txBody>
          <a:bodyPr wrap="square" rtlCol="0">
            <a:spAutoFit/>
          </a:bodyPr>
          <a:lstStyle/>
          <a:p>
            <a:r>
              <a:rPr lang="en-AU" b="1" dirty="0">
                <a:solidFill>
                  <a:srgbClr val="A40A66"/>
                </a:solidFill>
              </a:rPr>
              <a:t>Hampton Senior High School</a:t>
            </a:r>
          </a:p>
        </p:txBody>
      </p:sp>
      <p:sp>
        <p:nvSpPr>
          <p:cNvPr id="27" name="TextBox 26">
            <a:extLst>
              <a:ext uri="{FF2B5EF4-FFF2-40B4-BE49-F238E27FC236}">
                <a16:creationId xmlns:a16="http://schemas.microsoft.com/office/drawing/2014/main" id="{156299B0-CA05-47DC-8B23-0889E188FAAE}"/>
              </a:ext>
            </a:extLst>
          </p:cNvPr>
          <p:cNvSpPr txBox="1"/>
          <p:nvPr/>
        </p:nvSpPr>
        <p:spPr>
          <a:xfrm>
            <a:off x="299996" y="1064218"/>
            <a:ext cx="11646899" cy="2185214"/>
          </a:xfrm>
          <a:prstGeom prst="rect">
            <a:avLst/>
          </a:prstGeom>
          <a:noFill/>
        </p:spPr>
        <p:txBody>
          <a:bodyPr wrap="square" rtlCol="0">
            <a:spAutoFit/>
          </a:bodyPr>
          <a:lstStyle/>
          <a:p>
            <a:endParaRPr lang="en-AU" sz="1700" dirty="0">
              <a:latin typeface="Arial" panose="020B0604020202020204" pitchFamily="34" charset="0"/>
              <a:cs typeface="Arial" panose="020B0604020202020204" pitchFamily="34" charset="0"/>
            </a:endParaRPr>
          </a:p>
          <a:p>
            <a:r>
              <a:rPr lang="en-AU" sz="1700" b="1" dirty="0">
                <a:solidFill>
                  <a:srgbClr val="A40A66"/>
                </a:solidFill>
                <a:cs typeface="Arial" panose="020B0604020202020204" pitchFamily="34" charset="0"/>
              </a:rPr>
              <a:t>A Year 6 child who:</a:t>
            </a:r>
          </a:p>
          <a:p>
            <a:pPr marL="742950" lvl="1" indent="-285750">
              <a:buFont typeface="Arial" panose="020B0604020202020204" pitchFamily="34" charset="0"/>
              <a:buChar char="•"/>
            </a:pPr>
            <a:r>
              <a:rPr lang="en-US" sz="1700" dirty="0">
                <a:cs typeface="Arial" panose="020B0604020202020204" pitchFamily="34" charset="0"/>
                <a:sym typeface="Wingdings"/>
              </a:rPr>
              <a:t>progressed to the interview stage for the dance program. Eligible to be considered for dance placement. </a:t>
            </a:r>
          </a:p>
          <a:p>
            <a:pPr marL="742950" lvl="1" indent="-285750">
              <a:buFont typeface="Arial" panose="020B0604020202020204" pitchFamily="34" charset="0"/>
              <a:buChar char="•"/>
            </a:pPr>
            <a:r>
              <a:rPr lang="en-AU" sz="1700" dirty="0">
                <a:cs typeface="Arial" panose="020B0604020202020204" pitchFamily="34" charset="0"/>
              </a:rPr>
              <a:t>achieved the minimum TSS of 210.  They are eligible to be considered for academic placement. </a:t>
            </a:r>
            <a:r>
              <a:rPr lang="en-US" sz="1700" dirty="0">
                <a:cs typeface="Arial" panose="020B0604020202020204" pitchFamily="34" charset="0"/>
                <a:sym typeface="Wingdings"/>
              </a:rPr>
              <a:t></a:t>
            </a:r>
          </a:p>
          <a:p>
            <a:r>
              <a:rPr lang="en-US" sz="1700" dirty="0">
                <a:cs typeface="Arial" panose="020B0604020202020204" pitchFamily="34" charset="0"/>
                <a:sym typeface="Wingdings"/>
              </a:rPr>
              <a:t>		</a:t>
            </a:r>
            <a:endParaRPr lang="en-US" sz="1700" b="1" dirty="0">
              <a:solidFill>
                <a:srgbClr val="A40A66"/>
              </a:solidFill>
              <a:cs typeface="Arial" panose="020B0604020202020204" pitchFamily="34" charset="0"/>
              <a:sym typeface="Wingdings"/>
            </a:endParaRPr>
          </a:p>
          <a:p>
            <a:r>
              <a:rPr lang="en-US" sz="1700" b="1" dirty="0">
                <a:solidFill>
                  <a:srgbClr val="A40A66"/>
                </a:solidFill>
                <a:cs typeface="Arial" panose="020B0604020202020204" pitchFamily="34" charset="0"/>
                <a:sym typeface="Wingdings"/>
              </a:rPr>
              <a:t>Preferences:</a:t>
            </a:r>
            <a:r>
              <a:rPr lang="en-US" sz="1700" dirty="0">
                <a:cs typeface="Arial" panose="020B0604020202020204" pitchFamily="34" charset="0"/>
                <a:sym typeface="Wingdings"/>
              </a:rPr>
              <a:t>		1.  Duncraig SHS – academic 	(32 places)</a:t>
            </a:r>
          </a:p>
          <a:p>
            <a:r>
              <a:rPr lang="en-US" sz="1700" dirty="0">
                <a:cs typeface="Arial" panose="020B0604020202020204" pitchFamily="34" charset="0"/>
                <a:sym typeface="Wingdings"/>
              </a:rPr>
              <a:t>			2.  Alkimos College - academic	(32 places)</a:t>
            </a:r>
          </a:p>
          <a:p>
            <a:r>
              <a:rPr lang="en-US" sz="1700" dirty="0">
                <a:cs typeface="Arial" panose="020B0604020202020204" pitchFamily="34" charset="0"/>
                <a:sym typeface="Wingdings"/>
              </a:rPr>
              <a:t>			3.  Hampton SHS – dance 	(32 places)</a:t>
            </a:r>
            <a:endParaRPr lang="en-AU" sz="1700" dirty="0">
              <a:cs typeface="Arial" panose="020B0604020202020204" pitchFamily="34" charset="0"/>
            </a:endParaRPr>
          </a:p>
        </p:txBody>
      </p:sp>
      <p:sp>
        <p:nvSpPr>
          <p:cNvPr id="3" name="Text Box 2">
            <a:extLst>
              <a:ext uri="{FF2B5EF4-FFF2-40B4-BE49-F238E27FC236}">
                <a16:creationId xmlns:a16="http://schemas.microsoft.com/office/drawing/2014/main" id="{59691FAF-725E-27C9-F99D-0ACC8DE88EB9}"/>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819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p:bldP spid="18" grpId="0" animBg="1"/>
      <p:bldP spid="19" grpId="0"/>
      <p:bldP spid="20" grpId="0"/>
      <p:bldP spid="21" grpId="0"/>
      <p:bldP spid="22" grpId="0"/>
      <p:bldP spid="23" grpId="0"/>
      <p:bldP spid="24" grpId="0"/>
      <p:bldP spid="25" grpId="0"/>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Title 9"/>
          <p:cNvSpPr txBox="1">
            <a:spLocks/>
          </p:cNvSpPr>
          <p:nvPr/>
        </p:nvSpPr>
        <p:spPr>
          <a:xfrm>
            <a:off x="2312893" y="304931"/>
            <a:ext cx="9471365"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Round 1 Offer of Placement</a:t>
            </a:r>
          </a:p>
        </p:txBody>
      </p:sp>
      <p:sp>
        <p:nvSpPr>
          <p:cNvPr id="10" name="TextBox 9"/>
          <p:cNvSpPr txBox="1"/>
          <p:nvPr/>
        </p:nvSpPr>
        <p:spPr>
          <a:xfrm>
            <a:off x="8739068" y="4423588"/>
            <a:ext cx="2968585" cy="1015663"/>
          </a:xfrm>
          <a:prstGeom prst="rect">
            <a:avLst/>
          </a:prstGeom>
          <a:noFill/>
        </p:spPr>
        <p:txBody>
          <a:bodyPr wrap="square" rtlCol="0">
            <a:spAutoFit/>
          </a:bodyPr>
          <a:lstStyle/>
          <a:p>
            <a:r>
              <a:rPr lang="en-AU" sz="2000" dirty="0">
                <a:solidFill>
                  <a:srgbClr val="A40A66"/>
                </a:solidFill>
                <a:latin typeface="Arial" panose="020B0604020202020204" pitchFamily="34" charset="0"/>
                <a:cs typeface="Arial" panose="020B0604020202020204" pitchFamily="34" charset="0"/>
              </a:rPr>
              <a:t>HOLD is an option for second or third preferences </a:t>
            </a:r>
            <a:r>
              <a:rPr lang="en-AU" sz="2000" u="sng" dirty="0">
                <a:solidFill>
                  <a:srgbClr val="A40A66"/>
                </a:solidFill>
                <a:latin typeface="Arial" panose="020B0604020202020204" pitchFamily="34" charset="0"/>
                <a:cs typeface="Arial" panose="020B0604020202020204" pitchFamily="34" charset="0"/>
              </a:rPr>
              <a:t>only</a:t>
            </a:r>
          </a:p>
        </p:txBody>
      </p:sp>
      <p:sp>
        <p:nvSpPr>
          <p:cNvPr id="4" name="Text Box 2">
            <a:extLst>
              <a:ext uri="{FF2B5EF4-FFF2-40B4-BE49-F238E27FC236}">
                <a16:creationId xmlns:a16="http://schemas.microsoft.com/office/drawing/2014/main" id="{B9590840-EF46-6E5E-8254-31BD982E3755}"/>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8D156998-ED78-422C-D8E9-7FAD17BA67BD}"/>
              </a:ext>
            </a:extLst>
          </p:cNvPr>
          <p:cNvPicPr>
            <a:picLocks noChangeAspect="1"/>
          </p:cNvPicPr>
          <p:nvPr/>
        </p:nvPicPr>
        <p:blipFill>
          <a:blip r:embed="rId3"/>
          <a:stretch>
            <a:fillRect/>
          </a:stretch>
        </p:blipFill>
        <p:spPr>
          <a:xfrm>
            <a:off x="940837" y="1161155"/>
            <a:ext cx="6419850" cy="5362575"/>
          </a:xfrm>
          <a:prstGeom prst="rect">
            <a:avLst/>
          </a:prstGeom>
        </p:spPr>
      </p:pic>
      <p:cxnSp>
        <p:nvCxnSpPr>
          <p:cNvPr id="14" name="Straight Arrow Connector 13"/>
          <p:cNvCxnSpPr>
            <a:cxnSpLocks/>
          </p:cNvCxnSpPr>
          <p:nvPr/>
        </p:nvCxnSpPr>
        <p:spPr>
          <a:xfrm flipH="1" flipV="1">
            <a:off x="6096000" y="5259957"/>
            <a:ext cx="2529375"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916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9"/>
          <p:cNvSpPr>
            <a:spLocks noGrp="1"/>
          </p:cNvSpPr>
          <p:nvPr>
            <p:ph type="title"/>
          </p:nvPr>
        </p:nvSpPr>
        <p:spPr>
          <a:xfrm>
            <a:off x="2237763" y="357406"/>
            <a:ext cx="9375690" cy="873388"/>
          </a:xfrm>
        </p:spPr>
        <p:txBody>
          <a:bodyPr/>
          <a:lstStyle/>
          <a:p>
            <a:r>
              <a:rPr lang="en-AU" sz="3200" dirty="0"/>
              <a:t>Offers scenario Round 2</a:t>
            </a:r>
          </a:p>
        </p:txBody>
      </p:sp>
      <p:sp>
        <p:nvSpPr>
          <p:cNvPr id="6" name="TextBox 5"/>
          <p:cNvSpPr txBox="1"/>
          <p:nvPr/>
        </p:nvSpPr>
        <p:spPr>
          <a:xfrm>
            <a:off x="1379537" y="996286"/>
            <a:ext cx="10567358" cy="2139047"/>
          </a:xfrm>
          <a:prstGeom prst="rect">
            <a:avLst/>
          </a:prstGeom>
          <a:noFill/>
        </p:spPr>
        <p:txBody>
          <a:bodyPr wrap="square" rtlCol="0">
            <a:spAutoFit/>
          </a:bodyPr>
          <a:lstStyle/>
          <a:p>
            <a:endParaRPr lang="en-AU" sz="1900" dirty="0">
              <a:latin typeface="Arial" panose="020B0604020202020204" pitchFamily="34" charset="0"/>
              <a:cs typeface="Arial" panose="020B0604020202020204" pitchFamily="34" charset="0"/>
            </a:endParaRPr>
          </a:p>
          <a:p>
            <a:r>
              <a:rPr lang="en-US" sz="1900" b="1" dirty="0">
                <a:solidFill>
                  <a:srgbClr val="A40A66"/>
                </a:solidFill>
                <a:latin typeface="Arial" panose="020B0604020202020204" pitchFamily="34" charset="0"/>
                <a:cs typeface="Arial" panose="020B0604020202020204" pitchFamily="34" charset="0"/>
                <a:sym typeface="Wingdings"/>
              </a:rPr>
              <a:t>Active preferences</a:t>
            </a:r>
          </a:p>
          <a:p>
            <a:r>
              <a:rPr lang="en-US" sz="1900" dirty="0">
                <a:latin typeface="Arial" panose="020B0604020202020204" pitchFamily="34" charset="0"/>
                <a:cs typeface="Arial" panose="020B0604020202020204" pitchFamily="34" charset="0"/>
                <a:sym typeface="Wingdings"/>
              </a:rPr>
              <a:t>		</a:t>
            </a:r>
          </a:p>
          <a:p>
            <a:pPr marL="457200" indent="-457200">
              <a:buFont typeface="+mj-lt"/>
              <a:buAutoNum type="arabicPeriod"/>
            </a:pPr>
            <a:r>
              <a:rPr lang="en-US" sz="1900" dirty="0">
                <a:cs typeface="Arial" panose="020B0604020202020204" pitchFamily="34" charset="0"/>
                <a:sym typeface="Wingdings"/>
              </a:rPr>
              <a:t>Duncraig SHS     (10 places declined in Round 1, so 10 places available)</a:t>
            </a:r>
          </a:p>
          <a:p>
            <a:pPr marL="457200" indent="-457200">
              <a:buFont typeface="+mj-lt"/>
              <a:buAutoNum type="arabicPeriod"/>
            </a:pPr>
            <a:r>
              <a:rPr lang="en-US" sz="1900" dirty="0">
                <a:cs typeface="Arial" panose="020B0604020202020204" pitchFamily="34" charset="0"/>
                <a:sym typeface="Wingdings"/>
              </a:rPr>
              <a:t>Alkimos College (current offer placed on HOLD pending outcome of Round 2)</a:t>
            </a:r>
          </a:p>
          <a:p>
            <a:endParaRPr lang="en-US" sz="1900" dirty="0">
              <a:cs typeface="Arial" panose="020B0604020202020204" pitchFamily="34" charset="0"/>
              <a:sym typeface="Wingdings"/>
            </a:endParaRPr>
          </a:p>
          <a:p>
            <a:r>
              <a:rPr lang="en-US" sz="1900" dirty="0">
                <a:latin typeface="Arial" panose="020B0604020202020204" pitchFamily="34" charset="0"/>
                <a:cs typeface="Arial" panose="020B0604020202020204" pitchFamily="34" charset="0"/>
                <a:sym typeface="Wingdings"/>
              </a:rPr>
              <a:t>			</a:t>
            </a:r>
            <a:endParaRPr lang="en-AU" sz="1900" dirty="0">
              <a:latin typeface="Arial" panose="020B0604020202020204" pitchFamily="34" charset="0"/>
              <a:cs typeface="Arial" panose="020B0604020202020204" pitchFamily="34" charset="0"/>
            </a:endParaRPr>
          </a:p>
        </p:txBody>
      </p:sp>
      <p:cxnSp>
        <p:nvCxnSpPr>
          <p:cNvPr id="7" name="Straight Connector 6"/>
          <p:cNvCxnSpPr/>
          <p:nvPr/>
        </p:nvCxnSpPr>
        <p:spPr>
          <a:xfrm>
            <a:off x="5346628" y="3844272"/>
            <a:ext cx="0" cy="2458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049016" y="5861413"/>
            <a:ext cx="595223" cy="8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84085" y="6026035"/>
            <a:ext cx="125083" cy="12076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5799356" y="4895581"/>
            <a:ext cx="2706283" cy="400110"/>
          </a:xfrm>
          <a:prstGeom prst="rect">
            <a:avLst/>
          </a:prstGeom>
          <a:noFill/>
        </p:spPr>
        <p:txBody>
          <a:bodyPr wrap="square" rtlCol="0">
            <a:spAutoFit/>
          </a:bodyPr>
          <a:lstStyle/>
          <a:p>
            <a:r>
              <a:rPr lang="en-AU" sz="2000" dirty="0">
                <a:cs typeface="Arial" panose="020B0604020202020204" pitchFamily="34" charset="0"/>
              </a:rPr>
              <a:t>10 places available</a:t>
            </a:r>
          </a:p>
        </p:txBody>
      </p:sp>
      <p:sp>
        <p:nvSpPr>
          <p:cNvPr id="20" name="TextBox 19"/>
          <p:cNvSpPr txBox="1"/>
          <p:nvPr/>
        </p:nvSpPr>
        <p:spPr>
          <a:xfrm>
            <a:off x="2928059" y="4941748"/>
            <a:ext cx="1644582" cy="1015663"/>
          </a:xfrm>
          <a:prstGeom prst="rect">
            <a:avLst/>
          </a:prstGeom>
          <a:noFill/>
        </p:spPr>
        <p:txBody>
          <a:bodyPr wrap="square" rtlCol="0">
            <a:spAutoFit/>
          </a:bodyPr>
          <a:lstStyle/>
          <a:p>
            <a:r>
              <a:rPr lang="en-AU" sz="2000" dirty="0">
                <a:cs typeface="Arial" panose="020B0604020202020204" pitchFamily="34" charset="0"/>
              </a:rPr>
              <a:t>Preference</a:t>
            </a:r>
            <a:r>
              <a:rPr lang="en-AU" sz="1400" dirty="0">
                <a:cs typeface="Arial" panose="020B0604020202020204" pitchFamily="34" charset="0"/>
              </a:rPr>
              <a:t> </a:t>
            </a:r>
            <a:r>
              <a:rPr lang="en-AU" sz="2000" dirty="0">
                <a:cs typeface="Arial" panose="020B0604020202020204" pitchFamily="34" charset="0"/>
              </a:rPr>
              <a:t>1</a:t>
            </a:r>
          </a:p>
          <a:p>
            <a:r>
              <a:rPr lang="en-AU" sz="2000" dirty="0">
                <a:cs typeface="Arial" panose="020B0604020202020204" pitchFamily="34" charset="0"/>
              </a:rPr>
              <a:t>positioned 12th</a:t>
            </a:r>
          </a:p>
        </p:txBody>
      </p:sp>
      <p:sp>
        <p:nvSpPr>
          <p:cNvPr id="23" name="TextBox 22"/>
          <p:cNvSpPr txBox="1"/>
          <p:nvPr/>
        </p:nvSpPr>
        <p:spPr>
          <a:xfrm>
            <a:off x="9703400" y="4434455"/>
            <a:ext cx="2243496" cy="1015663"/>
          </a:xfrm>
          <a:prstGeom prst="rect">
            <a:avLst/>
          </a:prstGeom>
          <a:noFill/>
        </p:spPr>
        <p:txBody>
          <a:bodyPr wrap="square" rtlCol="0">
            <a:spAutoFit/>
          </a:bodyPr>
          <a:lstStyle/>
          <a:p>
            <a:pPr algn="ctr"/>
            <a:r>
              <a:rPr lang="en-AU" sz="2000" b="1" dirty="0">
                <a:solidFill>
                  <a:srgbClr val="A40A66"/>
                </a:solidFill>
                <a:cs typeface="Arial" panose="020B0604020202020204" pitchFamily="34" charset="0"/>
              </a:rPr>
              <a:t>OUTCOME</a:t>
            </a:r>
          </a:p>
          <a:p>
            <a:pPr algn="ctr"/>
            <a:r>
              <a:rPr lang="en-AU" sz="2000" dirty="0">
                <a:cs typeface="Arial" panose="020B0604020202020204" pitchFamily="34" charset="0"/>
              </a:rPr>
              <a:t>Round 2 Offer for </a:t>
            </a:r>
          </a:p>
          <a:p>
            <a:pPr algn="ctr"/>
            <a:r>
              <a:rPr lang="en-AU" sz="2000" dirty="0">
                <a:cs typeface="Arial" panose="020B0604020202020204" pitchFamily="34" charset="0"/>
              </a:rPr>
              <a:t>Alkimos College</a:t>
            </a:r>
          </a:p>
        </p:txBody>
      </p:sp>
      <p:sp>
        <p:nvSpPr>
          <p:cNvPr id="24" name="TextBox 23"/>
          <p:cNvSpPr txBox="1"/>
          <p:nvPr/>
        </p:nvSpPr>
        <p:spPr>
          <a:xfrm>
            <a:off x="2847008" y="2773961"/>
            <a:ext cx="6219433" cy="584775"/>
          </a:xfrm>
          <a:prstGeom prst="rect">
            <a:avLst/>
          </a:prstGeom>
          <a:noFill/>
        </p:spPr>
        <p:txBody>
          <a:bodyPr wrap="square" rtlCol="0">
            <a:spAutoFit/>
          </a:bodyPr>
          <a:lstStyle/>
          <a:p>
            <a:pPr algn="ctr"/>
            <a:r>
              <a:rPr lang="en-AU" sz="3200" b="1" dirty="0">
                <a:solidFill>
                  <a:srgbClr val="A40A66"/>
                </a:solidFill>
                <a:cs typeface="Arial" panose="020B0604020202020204" pitchFamily="34" charset="0"/>
              </a:rPr>
              <a:t>Duncraig Senior High School</a:t>
            </a:r>
          </a:p>
        </p:txBody>
      </p:sp>
      <p:sp>
        <p:nvSpPr>
          <p:cNvPr id="3" name="Text Box 2">
            <a:extLst>
              <a:ext uri="{FF2B5EF4-FFF2-40B4-BE49-F238E27FC236}">
                <a16:creationId xmlns:a16="http://schemas.microsoft.com/office/drawing/2014/main" id="{FFA34BF0-B3B4-6F20-A1EE-EB45A9172E0A}"/>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56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0" grpId="0"/>
      <p:bldP spid="23"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losseum - Wikipedia"/>
          <p:cNvSpPr>
            <a:spLocks noChangeAspect="1" noChangeArrowheads="1"/>
          </p:cNvSpPr>
          <p:nvPr/>
        </p:nvSpPr>
        <p:spPr bwMode="auto">
          <a:xfrm>
            <a:off x="155575" y="-822325"/>
            <a:ext cx="24479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TextBox 10"/>
          <p:cNvSpPr txBox="1"/>
          <p:nvPr/>
        </p:nvSpPr>
        <p:spPr>
          <a:xfrm>
            <a:off x="7452304" y="4472373"/>
            <a:ext cx="3419979" cy="707886"/>
          </a:xfrm>
          <a:prstGeom prst="rect">
            <a:avLst/>
          </a:prstGeom>
          <a:noFill/>
        </p:spPr>
        <p:txBody>
          <a:bodyPr wrap="square" rtlCol="0">
            <a:spAutoFit/>
          </a:bodyPr>
          <a:lstStyle/>
          <a:p>
            <a:r>
              <a:rPr lang="en-AU" sz="2000" b="1" dirty="0">
                <a:solidFill>
                  <a:srgbClr val="A40A66"/>
                </a:solidFill>
                <a:cs typeface="Arial" panose="020B0604020202020204" pitchFamily="34" charset="0"/>
              </a:rPr>
              <a:t>Round 2 offers cannot be put on HOLD</a:t>
            </a:r>
          </a:p>
        </p:txBody>
      </p:sp>
      <p:sp>
        <p:nvSpPr>
          <p:cNvPr id="13" name="Title 9"/>
          <p:cNvSpPr txBox="1">
            <a:spLocks/>
          </p:cNvSpPr>
          <p:nvPr/>
        </p:nvSpPr>
        <p:spPr>
          <a:xfrm>
            <a:off x="2366682" y="333603"/>
            <a:ext cx="9400280"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Round 2 Offer of Placement</a:t>
            </a:r>
          </a:p>
        </p:txBody>
      </p:sp>
      <p:sp>
        <p:nvSpPr>
          <p:cNvPr id="4" name="Text Box 2">
            <a:extLst>
              <a:ext uri="{FF2B5EF4-FFF2-40B4-BE49-F238E27FC236}">
                <a16:creationId xmlns:a16="http://schemas.microsoft.com/office/drawing/2014/main" id="{2F1783CC-346D-70BF-204E-8A88BA573F1C}"/>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5E914B00-8722-A9B2-808D-9DD3374AEB7C}"/>
              </a:ext>
            </a:extLst>
          </p:cNvPr>
          <p:cNvPicPr>
            <a:picLocks noChangeAspect="1"/>
          </p:cNvPicPr>
          <p:nvPr/>
        </p:nvPicPr>
        <p:blipFill>
          <a:blip r:embed="rId3"/>
          <a:stretch>
            <a:fillRect/>
          </a:stretch>
        </p:blipFill>
        <p:spPr>
          <a:xfrm>
            <a:off x="816348" y="1044108"/>
            <a:ext cx="6381750" cy="5343525"/>
          </a:xfrm>
          <a:prstGeom prst="rect">
            <a:avLst/>
          </a:prstGeom>
        </p:spPr>
      </p:pic>
    </p:spTree>
    <p:extLst>
      <p:ext uri="{BB962C8B-B14F-4D97-AF65-F5344CB8AC3E}">
        <p14:creationId xmlns:p14="http://schemas.microsoft.com/office/powerpoint/2010/main" val="498419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2312894" y="333603"/>
            <a:ext cx="945406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Enrolling at the school</a:t>
            </a:r>
          </a:p>
        </p:txBody>
      </p:sp>
      <p:sp>
        <p:nvSpPr>
          <p:cNvPr id="3" name="TextBox 2">
            <a:extLst>
              <a:ext uri="{FF2B5EF4-FFF2-40B4-BE49-F238E27FC236}">
                <a16:creationId xmlns:a16="http://schemas.microsoft.com/office/drawing/2014/main" id="{7A88B671-4859-E564-13C4-49A484E7E270}"/>
              </a:ext>
            </a:extLst>
          </p:cNvPr>
          <p:cNvSpPr txBox="1"/>
          <p:nvPr/>
        </p:nvSpPr>
        <p:spPr>
          <a:xfrm>
            <a:off x="951849" y="510988"/>
            <a:ext cx="10906182" cy="4680493"/>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000" dirty="0"/>
              <a:t>If you ACCEPT an offer of placement you will be required to enrol at the school</a:t>
            </a:r>
          </a:p>
          <a:p>
            <a:pPr marL="57150">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dirty="0"/>
              <a:t>If you do not enrol or cannot meet enrolment criteria by the stated deadline, the offer will be withdrawn</a:t>
            </a:r>
          </a:p>
          <a:p>
            <a:pPr marL="57150">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dirty="0">
                <a:highlight>
                  <a:srgbClr val="FFFF00"/>
                </a:highlight>
              </a:rPr>
              <a:t>This also applies for families who </a:t>
            </a:r>
            <a:r>
              <a:rPr lang="en-US" sz="2000" b="1" dirty="0">
                <a:highlight>
                  <a:srgbClr val="FFFF00"/>
                </a:highlight>
              </a:rPr>
              <a:t>ACCEPT YES RESERVE</a:t>
            </a:r>
          </a:p>
        </p:txBody>
      </p:sp>
      <p:sp>
        <p:nvSpPr>
          <p:cNvPr id="2" name="Text Box 2">
            <a:extLst>
              <a:ext uri="{FF2B5EF4-FFF2-40B4-BE49-F238E27FC236}">
                <a16:creationId xmlns:a16="http://schemas.microsoft.com/office/drawing/2014/main" id="{B8DA96B4-85A2-1DE3-2B73-AC7228501959}"/>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99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2312894" y="333603"/>
            <a:ext cx="9454068"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Reserve lists and Reserve Round offers</a:t>
            </a:r>
          </a:p>
        </p:txBody>
      </p:sp>
      <p:sp>
        <p:nvSpPr>
          <p:cNvPr id="3" name="TextBox 2">
            <a:extLst>
              <a:ext uri="{FF2B5EF4-FFF2-40B4-BE49-F238E27FC236}">
                <a16:creationId xmlns:a16="http://schemas.microsoft.com/office/drawing/2014/main" id="{7A88B671-4859-E564-13C4-49A484E7E270}"/>
              </a:ext>
            </a:extLst>
          </p:cNvPr>
          <p:cNvSpPr txBox="1"/>
          <p:nvPr/>
        </p:nvSpPr>
        <p:spPr>
          <a:xfrm>
            <a:off x="763590" y="1070822"/>
            <a:ext cx="10906182" cy="5546047"/>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000" dirty="0"/>
              <a:t>All children who did not receive an offer of placement in round one or two will receive an unsuccessful notification early August</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Children who receive an unsuccessful notice will be automatically placed on Reserve Lists for their preferences – if they meet the eligibility requirements</a:t>
            </a:r>
          </a:p>
          <a:p>
            <a:pPr marL="742950" lvl="1" indent="-228600">
              <a:lnSpc>
                <a:spcPct val="90000"/>
              </a:lnSpc>
              <a:spcAft>
                <a:spcPts val="600"/>
              </a:spcAft>
              <a:buFont typeface="Arial" panose="020B0604020202020204" pitchFamily="34" charset="0"/>
              <a:buChar char="•"/>
            </a:pPr>
            <a:r>
              <a:rPr lang="en-US" sz="2000" dirty="0"/>
              <a:t>Academic program reserve list eligibility will vary</a:t>
            </a:r>
          </a:p>
          <a:p>
            <a:pPr marL="742950" lvl="1" indent="-228600">
              <a:lnSpc>
                <a:spcPct val="90000"/>
              </a:lnSpc>
              <a:spcAft>
                <a:spcPts val="600"/>
              </a:spcAft>
              <a:buFont typeface="Arial" panose="020B0604020202020204" pitchFamily="34" charset="0"/>
              <a:buChar char="•"/>
            </a:pPr>
            <a:r>
              <a:rPr lang="en-US" sz="2000" dirty="0"/>
              <a:t>Arts and Languages eligibility requires the child having progressed to the interview stage</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All Reserve List offers will be made by email. You will have two working days to respond</a:t>
            </a:r>
          </a:p>
          <a:p>
            <a:pPr marL="57150">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dirty="0"/>
              <a:t>Only families who receive an offer of placement will be contacted</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Reserve Lists will close on 1 December 2025 – no more offers for 2026. Vacancies becoming available after this time will go into the Year 9 intake pool for 2028</a:t>
            </a:r>
          </a:p>
        </p:txBody>
      </p:sp>
      <p:sp>
        <p:nvSpPr>
          <p:cNvPr id="2" name="Text Box 2">
            <a:extLst>
              <a:ext uri="{FF2B5EF4-FFF2-40B4-BE49-F238E27FC236}">
                <a16:creationId xmlns:a16="http://schemas.microsoft.com/office/drawing/2014/main" id="{B8DA96B4-85A2-1DE3-2B73-AC7228501959}"/>
              </a:ext>
            </a:extLst>
          </p:cNvPr>
          <p:cNvSpPr txBox="1">
            <a:spLocks noChangeArrowheads="1"/>
          </p:cNvSpPr>
          <p:nvPr/>
        </p:nvSpPr>
        <p:spPr bwMode="auto">
          <a:xfrm>
            <a:off x="0" y="0"/>
            <a:ext cx="2082188" cy="1279508"/>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81855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2122842" y="251148"/>
            <a:ext cx="9644120" cy="8733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A40A66"/>
                </a:solidFill>
                <a:latin typeface="Arial" panose="020B0604020202020204" pitchFamily="34" charset="0"/>
                <a:ea typeface="+mj-ea"/>
                <a:cs typeface="Arial" panose="020B0604020202020204" pitchFamily="34" charset="0"/>
              </a:defRPr>
            </a:lvl1pPr>
          </a:lstStyle>
          <a:p>
            <a:r>
              <a:rPr lang="en-AU" sz="3200" dirty="0"/>
              <a:t>Key dates to remember</a:t>
            </a:r>
          </a:p>
        </p:txBody>
      </p:sp>
      <p:sp>
        <p:nvSpPr>
          <p:cNvPr id="2" name="TextBox 1">
            <a:extLst>
              <a:ext uri="{FF2B5EF4-FFF2-40B4-BE49-F238E27FC236}">
                <a16:creationId xmlns:a16="http://schemas.microsoft.com/office/drawing/2014/main" id="{F198CF58-DA49-F0F9-5C9A-467DD32BE9CD}"/>
              </a:ext>
            </a:extLst>
          </p:cNvPr>
          <p:cNvSpPr txBox="1"/>
          <p:nvPr/>
        </p:nvSpPr>
        <p:spPr>
          <a:xfrm>
            <a:off x="1039823" y="687842"/>
            <a:ext cx="10727139" cy="5999828"/>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1850" b="1" dirty="0"/>
              <a:t>Applications close 11.59pm Sunday, 9 February 2025</a:t>
            </a:r>
          </a:p>
          <a:p>
            <a:pPr marL="285750" indent="-228600">
              <a:lnSpc>
                <a:spcPct val="90000"/>
              </a:lnSpc>
              <a:spcAft>
                <a:spcPts val="600"/>
              </a:spcAft>
              <a:buFont typeface="Arial" panose="020B0604020202020204" pitchFamily="34" charset="0"/>
              <a:buChar char="•"/>
            </a:pPr>
            <a:endParaRPr lang="en-US" sz="1850" b="1" dirty="0"/>
          </a:p>
          <a:p>
            <a:pPr marL="285750" indent="-228600">
              <a:lnSpc>
                <a:spcPct val="90000"/>
              </a:lnSpc>
              <a:spcAft>
                <a:spcPts val="600"/>
              </a:spcAft>
              <a:buFont typeface="Arial" panose="020B0604020202020204" pitchFamily="34" charset="0"/>
              <a:buChar char="•"/>
            </a:pPr>
            <a:r>
              <a:rPr lang="en-US" sz="1850" dirty="0"/>
              <a:t>Adjusted conditions testing and ASET exemption requests close Monday, 17 February 2025</a:t>
            </a:r>
          </a:p>
          <a:p>
            <a:pPr marL="285750" indent="-228600">
              <a:lnSpc>
                <a:spcPct val="90000"/>
              </a:lnSpc>
              <a:spcAft>
                <a:spcPts val="600"/>
              </a:spcAft>
              <a:buFont typeface="Arial" panose="020B0604020202020204" pitchFamily="34" charset="0"/>
              <a:buChar char="•"/>
            </a:pPr>
            <a:endParaRPr lang="en-US" sz="1850" dirty="0"/>
          </a:p>
          <a:p>
            <a:pPr marL="285750" indent="-228600">
              <a:lnSpc>
                <a:spcPct val="90000"/>
              </a:lnSpc>
              <a:spcAft>
                <a:spcPts val="600"/>
              </a:spcAft>
              <a:buFont typeface="Arial" panose="020B0604020202020204" pitchFamily="34" charset="0"/>
              <a:buChar char="•"/>
            </a:pPr>
            <a:r>
              <a:rPr lang="en-US" sz="1850" dirty="0"/>
              <a:t>Metro, Bunbury and Albany </a:t>
            </a:r>
            <a:r>
              <a:rPr lang="en-US" sz="1850" i="1" dirty="0"/>
              <a:t>standard</a:t>
            </a:r>
            <a:r>
              <a:rPr lang="en-US" sz="1850" dirty="0"/>
              <a:t> testing of Year 6 students will occur on </a:t>
            </a:r>
            <a:r>
              <a:rPr lang="en-US" sz="1850" dirty="0">
                <a:highlight>
                  <a:srgbClr val="FFFF00"/>
                </a:highlight>
              </a:rPr>
              <a:t>Saturday, 15 March.</a:t>
            </a:r>
            <a:endParaRPr lang="en-US" sz="1850" dirty="0"/>
          </a:p>
          <a:p>
            <a:pPr marL="285750" indent="-228600">
              <a:lnSpc>
                <a:spcPct val="90000"/>
              </a:lnSpc>
              <a:spcAft>
                <a:spcPts val="600"/>
              </a:spcAft>
              <a:buFont typeface="Arial" panose="020B0604020202020204" pitchFamily="34" charset="0"/>
              <a:buChar char="•"/>
            </a:pPr>
            <a:r>
              <a:rPr lang="en-US" sz="1850" dirty="0"/>
              <a:t>Metro, Bunbury and Albany </a:t>
            </a:r>
            <a:r>
              <a:rPr lang="en-US" sz="1850" i="1" dirty="0"/>
              <a:t>standard</a:t>
            </a:r>
            <a:r>
              <a:rPr lang="en-US" sz="1850" dirty="0"/>
              <a:t> testing of Year 8, 9 and 10 students will occur on </a:t>
            </a:r>
            <a:r>
              <a:rPr lang="en-US" sz="1850" dirty="0">
                <a:highlight>
                  <a:srgbClr val="00FFFF"/>
                </a:highlight>
              </a:rPr>
              <a:t>Sunday, 16 March.</a:t>
            </a:r>
          </a:p>
          <a:p>
            <a:pPr marL="285750" indent="-228600">
              <a:lnSpc>
                <a:spcPct val="90000"/>
              </a:lnSpc>
              <a:spcAft>
                <a:spcPts val="600"/>
              </a:spcAft>
              <a:buFont typeface="Arial" panose="020B0604020202020204" pitchFamily="34" charset="0"/>
              <a:buChar char="•"/>
            </a:pPr>
            <a:r>
              <a:rPr lang="en-US" sz="1850" dirty="0"/>
              <a:t>Regional WA outside of Bunbury and Albany testing of all year groups will occur </a:t>
            </a:r>
            <a:r>
              <a:rPr lang="en-US" sz="1850" dirty="0">
                <a:highlight>
                  <a:srgbClr val="00FF00"/>
                </a:highlight>
              </a:rPr>
              <a:t>17-18 March</a:t>
            </a:r>
            <a:r>
              <a:rPr lang="en-US" sz="1850" dirty="0"/>
              <a:t>.</a:t>
            </a:r>
          </a:p>
          <a:p>
            <a:pPr indent="-228600">
              <a:lnSpc>
                <a:spcPct val="90000"/>
              </a:lnSpc>
              <a:spcAft>
                <a:spcPts val="600"/>
              </a:spcAft>
              <a:buFont typeface="Arial" panose="020B0604020202020204" pitchFamily="34" charset="0"/>
              <a:buChar char="•"/>
            </a:pPr>
            <a:endParaRPr lang="en-US" sz="1850" dirty="0"/>
          </a:p>
          <a:p>
            <a:pPr marL="285750" indent="-228600">
              <a:lnSpc>
                <a:spcPct val="90000"/>
              </a:lnSpc>
              <a:spcAft>
                <a:spcPts val="600"/>
              </a:spcAft>
              <a:buFont typeface="Arial" panose="020B0604020202020204" pitchFamily="34" charset="0"/>
              <a:buChar char="•"/>
            </a:pPr>
            <a:r>
              <a:rPr lang="en-US" sz="1850" dirty="0"/>
              <a:t> Arts testing occurs throughout Term 1</a:t>
            </a:r>
          </a:p>
          <a:p>
            <a:pPr indent="-228600">
              <a:lnSpc>
                <a:spcPct val="90000"/>
              </a:lnSpc>
              <a:spcAft>
                <a:spcPts val="600"/>
              </a:spcAft>
              <a:buFont typeface="Arial" panose="020B0604020202020204" pitchFamily="34" charset="0"/>
              <a:buChar char="•"/>
            </a:pPr>
            <a:endParaRPr lang="en-US" sz="1850" dirty="0"/>
          </a:p>
          <a:p>
            <a:pPr marL="342900" indent="-228600">
              <a:lnSpc>
                <a:spcPct val="90000"/>
              </a:lnSpc>
              <a:spcAft>
                <a:spcPts val="600"/>
              </a:spcAft>
              <a:buFont typeface="Arial" panose="020B0604020202020204" pitchFamily="34" charset="0"/>
              <a:buChar char="•"/>
            </a:pPr>
            <a:r>
              <a:rPr lang="en-US" sz="1850" dirty="0"/>
              <a:t>Arts and Languages interviews will occur in Term 2</a:t>
            </a:r>
          </a:p>
          <a:p>
            <a:pPr marL="342900" indent="-228600">
              <a:lnSpc>
                <a:spcPct val="90000"/>
              </a:lnSpc>
              <a:spcAft>
                <a:spcPts val="600"/>
              </a:spcAft>
              <a:buFont typeface="Arial" panose="020B0604020202020204" pitchFamily="34" charset="0"/>
              <a:buChar char="•"/>
            </a:pPr>
            <a:endParaRPr lang="en-US" sz="1850" dirty="0"/>
          </a:p>
          <a:p>
            <a:pPr marL="342900" indent="-228600">
              <a:lnSpc>
                <a:spcPct val="90000"/>
              </a:lnSpc>
              <a:spcAft>
                <a:spcPts val="600"/>
              </a:spcAft>
              <a:buFont typeface="Arial" panose="020B0604020202020204" pitchFamily="34" charset="0"/>
              <a:buChar char="•"/>
            </a:pPr>
            <a:r>
              <a:rPr lang="en-US" sz="1850" dirty="0"/>
              <a:t>ASET Performance reports emailed early June</a:t>
            </a:r>
          </a:p>
          <a:p>
            <a:pPr marL="342900" indent="-228600">
              <a:lnSpc>
                <a:spcPct val="90000"/>
              </a:lnSpc>
              <a:spcAft>
                <a:spcPts val="600"/>
              </a:spcAft>
              <a:buFont typeface="Arial" panose="020B0604020202020204" pitchFamily="34" charset="0"/>
              <a:buChar char="•"/>
            </a:pPr>
            <a:endParaRPr lang="en-US" sz="1850" dirty="0"/>
          </a:p>
          <a:p>
            <a:pPr marL="342900" indent="-228600">
              <a:lnSpc>
                <a:spcPct val="90000"/>
              </a:lnSpc>
              <a:spcAft>
                <a:spcPts val="600"/>
              </a:spcAft>
              <a:buFont typeface="Arial" panose="020B0604020202020204" pitchFamily="34" charset="0"/>
              <a:buChar char="•"/>
            </a:pPr>
            <a:r>
              <a:rPr lang="en-US" sz="1850" dirty="0"/>
              <a:t>Offers will commence late June</a:t>
            </a:r>
          </a:p>
          <a:p>
            <a:pPr marL="342900" indent="-228600">
              <a:lnSpc>
                <a:spcPct val="90000"/>
              </a:lnSpc>
              <a:spcAft>
                <a:spcPts val="600"/>
              </a:spcAft>
              <a:buFont typeface="Arial" panose="020B0604020202020204" pitchFamily="34" charset="0"/>
              <a:buChar char="•"/>
            </a:pPr>
            <a:endParaRPr lang="en-US" sz="1850" dirty="0"/>
          </a:p>
          <a:p>
            <a:pPr marL="342900" indent="-228600">
              <a:lnSpc>
                <a:spcPct val="90000"/>
              </a:lnSpc>
              <a:spcAft>
                <a:spcPts val="600"/>
              </a:spcAft>
              <a:buFont typeface="Arial" panose="020B0604020202020204" pitchFamily="34" charset="0"/>
              <a:buChar char="•"/>
            </a:pPr>
            <a:r>
              <a:rPr lang="en-US" sz="1850" dirty="0"/>
              <a:t>All reserve lists close 1 December</a:t>
            </a:r>
          </a:p>
        </p:txBody>
      </p:sp>
      <p:sp>
        <p:nvSpPr>
          <p:cNvPr id="3" name="Text Box 2">
            <a:extLst>
              <a:ext uri="{FF2B5EF4-FFF2-40B4-BE49-F238E27FC236}">
                <a16:creationId xmlns:a16="http://schemas.microsoft.com/office/drawing/2014/main" id="{286CFD1F-3EFE-B63B-36F8-3CC70A9E6B40}"/>
              </a:ext>
            </a:extLst>
          </p:cNvPr>
          <p:cNvSpPr txBox="1">
            <a:spLocks noChangeArrowheads="1"/>
          </p:cNvSpPr>
          <p:nvPr/>
        </p:nvSpPr>
        <p:spPr bwMode="auto">
          <a:xfrm>
            <a:off x="0" y="0"/>
            <a:ext cx="2082188" cy="1614592"/>
          </a:xfrm>
          <a:prstGeom prst="rect">
            <a:avLst/>
          </a:prstGeom>
          <a:noFill/>
          <a:ln w="9525">
            <a:noFill/>
            <a:miter lim="800000"/>
            <a:headEnd/>
            <a:tailEnd/>
          </a:ln>
        </p:spPr>
        <p:txBody>
          <a:bodyPr rot="0" vert="horz" wrap="square" lIns="91440" tIns="45720" rIns="91440" bIns="45720" anchor="t" anchorCtr="0">
            <a:noAutofit/>
          </a:bodyPr>
          <a:lstStyle/>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Programs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How to apply</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Testing processes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Results</a:t>
            </a:r>
          </a:p>
          <a:p>
            <a:r>
              <a:rPr lang="en-AU" sz="11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Offers of placement</a:t>
            </a:r>
          </a:p>
          <a:p>
            <a:r>
              <a:rPr lang="en-AU" sz="1600" b="1" dirty="0">
                <a:solidFill>
                  <a:srgbClr val="E94F36"/>
                </a:solidFill>
                <a:effectLst/>
                <a:latin typeface="Calibri" panose="020F0502020204030204" pitchFamily="34" charset="0"/>
                <a:ea typeface="Calibri" panose="020F0502020204030204" pitchFamily="34" charset="0"/>
                <a:cs typeface="Times New Roman" panose="02020603050405020304" pitchFamily="18" charset="0"/>
              </a:rPr>
              <a:t>Key dates</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8248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95749" y="504283"/>
            <a:ext cx="9772364" cy="873388"/>
          </a:xfrm>
        </p:spPr>
        <p:txBody>
          <a:bodyPr/>
          <a:lstStyle/>
          <a:p>
            <a:r>
              <a:rPr lang="en-AU" sz="3200" dirty="0"/>
              <a:t>Academic programs – fully selective school</a:t>
            </a:r>
          </a:p>
        </p:txBody>
      </p:sp>
      <p:sp>
        <p:nvSpPr>
          <p:cNvPr id="6" name="TextBox 5"/>
          <p:cNvSpPr txBox="1"/>
          <p:nvPr/>
        </p:nvSpPr>
        <p:spPr>
          <a:xfrm>
            <a:off x="760165" y="1469586"/>
            <a:ext cx="7530660" cy="3179332"/>
          </a:xfrm>
          <a:prstGeom prst="rect">
            <a:avLst/>
          </a:prstGeom>
          <a:noFill/>
        </p:spPr>
        <p:txBody>
          <a:bodyPr wrap="square" rtlCol="0">
            <a:spAutoFit/>
          </a:bodyPr>
          <a:lstStyle/>
          <a:p>
            <a:pPr>
              <a:spcAft>
                <a:spcPts val="600"/>
              </a:spcAft>
            </a:pPr>
            <a:r>
              <a:rPr lang="en-AU" b="1" dirty="0"/>
              <a:t>Perth Modern School</a:t>
            </a:r>
            <a:endParaRPr lang="en-AU" dirty="0"/>
          </a:p>
          <a:p>
            <a:pPr marL="742950" lvl="1" indent="-285750">
              <a:lnSpc>
                <a:spcPct val="120000"/>
              </a:lnSpc>
              <a:spcBef>
                <a:spcPts val="0"/>
              </a:spcBef>
              <a:spcAft>
                <a:spcPts val="600"/>
              </a:spcAft>
              <a:buFont typeface="Arial" panose="020B0604020202020204" pitchFamily="34" charset="0"/>
              <a:buChar char="•"/>
            </a:pPr>
            <a:r>
              <a:rPr lang="en-AU" sz="1800" b="0" dirty="0"/>
              <a:t>No local catchment intake</a:t>
            </a:r>
          </a:p>
          <a:p>
            <a:pPr marL="742950" lvl="1" indent="-285750">
              <a:lnSpc>
                <a:spcPct val="120000"/>
              </a:lnSpc>
              <a:spcBef>
                <a:spcPts val="0"/>
              </a:spcBef>
              <a:spcAft>
                <a:spcPts val="600"/>
              </a:spcAft>
              <a:buFont typeface="Arial" panose="020B0604020202020204" pitchFamily="34" charset="0"/>
              <a:buChar char="•"/>
            </a:pPr>
            <a:r>
              <a:rPr lang="en-AU" sz="1800" b="0" dirty="0"/>
              <a:t>225 places available for the start of Year 7</a:t>
            </a:r>
          </a:p>
          <a:p>
            <a:pPr marL="742950" lvl="1" indent="-285750">
              <a:lnSpc>
                <a:spcPct val="120000"/>
              </a:lnSpc>
              <a:spcBef>
                <a:spcPts val="0"/>
              </a:spcBef>
              <a:spcAft>
                <a:spcPts val="600"/>
              </a:spcAft>
              <a:buFont typeface="Arial" panose="020B0604020202020204" pitchFamily="34" charset="0"/>
              <a:buChar char="•"/>
            </a:pPr>
            <a:r>
              <a:rPr lang="en-AU" sz="1800" b="0" dirty="0"/>
              <a:t>Can apply for entry to Years 9, 10 and 11</a:t>
            </a:r>
          </a:p>
          <a:p>
            <a:pPr marL="742950" lvl="1" indent="-285750">
              <a:lnSpc>
                <a:spcPct val="120000"/>
              </a:lnSpc>
              <a:spcBef>
                <a:spcPts val="0"/>
              </a:spcBef>
              <a:spcAft>
                <a:spcPts val="600"/>
              </a:spcAft>
              <a:buFont typeface="Arial" panose="020B0604020202020204" pitchFamily="34" charset="0"/>
              <a:buChar char="•"/>
            </a:pPr>
            <a:r>
              <a:rPr lang="en-AU" sz="1800" b="0" dirty="0"/>
              <a:t>Year 9 intake based on vacated places</a:t>
            </a:r>
          </a:p>
          <a:p>
            <a:pPr marL="742950" lvl="1" indent="-285750">
              <a:lnSpc>
                <a:spcPct val="120000"/>
              </a:lnSpc>
              <a:spcBef>
                <a:spcPts val="0"/>
              </a:spcBef>
              <a:spcAft>
                <a:spcPts val="600"/>
              </a:spcAft>
              <a:buFont typeface="Arial" panose="020B0604020202020204" pitchFamily="34" charset="0"/>
              <a:buChar char="•"/>
            </a:pPr>
            <a:r>
              <a:rPr lang="en-AU" dirty="0"/>
              <a:t>Up to 25 additional places made available for Year 10 and 11 intakes</a:t>
            </a:r>
          </a:p>
          <a:p>
            <a:pPr marL="742950" lvl="1" indent="-285750">
              <a:lnSpc>
                <a:spcPct val="120000"/>
              </a:lnSpc>
              <a:spcBef>
                <a:spcPts val="0"/>
              </a:spcBef>
              <a:spcAft>
                <a:spcPts val="600"/>
              </a:spcAft>
              <a:buFont typeface="Arial" panose="020B0604020202020204" pitchFamily="34" charset="0"/>
              <a:buChar char="•"/>
            </a:pPr>
            <a:endParaRPr lang="en-AU" sz="1800" b="0" dirty="0"/>
          </a:p>
          <a:p>
            <a:pPr>
              <a:spcAft>
                <a:spcPts val="1200"/>
              </a:spcAft>
            </a:pPr>
            <a:endParaRPr lang="en-AU" dirty="0"/>
          </a:p>
        </p:txBody>
      </p:sp>
      <p:sp>
        <p:nvSpPr>
          <p:cNvPr id="2" name="Text Box 2">
            <a:extLst>
              <a:ext uri="{FF2B5EF4-FFF2-40B4-BE49-F238E27FC236}">
                <a16:creationId xmlns:a16="http://schemas.microsoft.com/office/drawing/2014/main" id="{24C0C9CE-E68E-B44C-9F06-514F7F4EF25C}"/>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FC14A062-2D31-35EB-82CB-F104FB561E6A}"/>
              </a:ext>
            </a:extLst>
          </p:cNvPr>
          <p:cNvPicPr>
            <a:picLocks noChangeAspect="1"/>
          </p:cNvPicPr>
          <p:nvPr/>
        </p:nvPicPr>
        <p:blipFill>
          <a:blip r:embed="rId2"/>
          <a:stretch>
            <a:fillRect/>
          </a:stretch>
        </p:blipFill>
        <p:spPr>
          <a:xfrm>
            <a:off x="6681931" y="4075457"/>
            <a:ext cx="3698233" cy="2428691"/>
          </a:xfrm>
          <a:prstGeom prst="rect">
            <a:avLst/>
          </a:prstGeom>
        </p:spPr>
      </p:pic>
    </p:spTree>
    <p:extLst>
      <p:ext uri="{BB962C8B-B14F-4D97-AF65-F5344CB8AC3E}">
        <p14:creationId xmlns:p14="http://schemas.microsoft.com/office/powerpoint/2010/main" val="4173700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19" y="1193853"/>
            <a:ext cx="12192000" cy="3308598"/>
          </a:xfrm>
          <a:prstGeom prst="rect">
            <a:avLst/>
          </a:prstGeom>
          <a:noFill/>
        </p:spPr>
        <p:txBody>
          <a:bodyPr wrap="square" rtlCol="0">
            <a:spAutoFit/>
          </a:bodyPr>
          <a:lstStyle/>
          <a:p>
            <a:pPr algn="ctr"/>
            <a:endParaRPr lang="en-US" sz="3500" b="1" dirty="0">
              <a:latin typeface="Arial" panose="020B0604020202020204" pitchFamily="34" charset="0"/>
              <a:cs typeface="Arial" panose="020B0604020202020204" pitchFamily="34" charset="0"/>
            </a:endParaRPr>
          </a:p>
          <a:p>
            <a:pPr lvl="3"/>
            <a:endParaRPr lang="en-US" sz="2800" dirty="0">
              <a:cs typeface="Arial" panose="020B0604020202020204" pitchFamily="34" charset="0"/>
            </a:endParaRPr>
          </a:p>
          <a:p>
            <a:pPr lvl="3"/>
            <a:r>
              <a:rPr lang="en-US" sz="2800" dirty="0">
                <a:cs typeface="Arial" panose="020B0604020202020204" pitchFamily="34" charset="0"/>
              </a:rPr>
              <a:t>Web:  	</a:t>
            </a:r>
            <a:r>
              <a:rPr lang="en-US" sz="2800" dirty="0">
                <a:cs typeface="Arial" panose="020B0604020202020204" pitchFamily="34" charset="0"/>
                <a:hlinkClick r:id="rId2"/>
              </a:rPr>
              <a:t>www.education.wa.edu.au/giftedandtalented</a:t>
            </a:r>
            <a:endParaRPr lang="en-US" sz="2800" dirty="0">
              <a:cs typeface="Arial" panose="020B0604020202020204" pitchFamily="34" charset="0"/>
            </a:endParaRPr>
          </a:p>
          <a:p>
            <a:pPr lvl="3"/>
            <a:r>
              <a:rPr lang="en-US" sz="2800" b="1" u="sng" dirty="0">
                <a:cs typeface="Arial" panose="020B0604020202020204" pitchFamily="34" charset="0"/>
              </a:rPr>
              <a:t> </a:t>
            </a:r>
          </a:p>
          <a:p>
            <a:pPr lvl="3"/>
            <a:r>
              <a:rPr lang="en-US" sz="2800" dirty="0">
                <a:cs typeface="Arial" panose="020B0604020202020204" pitchFamily="34" charset="0"/>
              </a:rPr>
              <a:t>Email:   	</a:t>
            </a:r>
            <a:r>
              <a:rPr lang="en-US" sz="2800" dirty="0">
                <a:cs typeface="Arial" panose="020B0604020202020204" pitchFamily="34" charset="0"/>
                <a:hlinkClick r:id="rId3"/>
              </a:rPr>
              <a:t>gtsu@education.wa.edu.au</a:t>
            </a:r>
            <a:endParaRPr lang="en-US" sz="2800" dirty="0">
              <a:cs typeface="Arial" panose="020B0604020202020204" pitchFamily="34" charset="0"/>
            </a:endParaRPr>
          </a:p>
          <a:p>
            <a:pPr lvl="3"/>
            <a:endParaRPr lang="en-US" sz="2800" dirty="0">
              <a:cs typeface="Arial" panose="020B0604020202020204" pitchFamily="34" charset="0"/>
            </a:endParaRPr>
          </a:p>
          <a:p>
            <a:pPr lvl="3"/>
            <a:r>
              <a:rPr lang="en-US" sz="2800" dirty="0">
                <a:cs typeface="Arial" panose="020B0604020202020204" pitchFamily="34" charset="0"/>
              </a:rPr>
              <a:t>Phone:   	9264 4307</a:t>
            </a:r>
          </a:p>
        </p:txBody>
      </p:sp>
      <p:sp>
        <p:nvSpPr>
          <p:cNvPr id="2" name="Rectangle 1"/>
          <p:cNvSpPr/>
          <p:nvPr/>
        </p:nvSpPr>
        <p:spPr>
          <a:xfrm>
            <a:off x="-96819" y="316836"/>
            <a:ext cx="12192000" cy="769441"/>
          </a:xfrm>
          <a:prstGeom prst="rect">
            <a:avLst/>
          </a:prstGeom>
        </p:spPr>
        <p:txBody>
          <a:bodyPr wrap="square">
            <a:spAutoFit/>
          </a:bodyPr>
          <a:lstStyle/>
          <a:p>
            <a:pPr algn="ctr"/>
            <a:r>
              <a:rPr lang="en-AU" sz="4400" dirty="0">
                <a:solidFill>
                  <a:srgbClr val="A40A66"/>
                </a:solidFill>
                <a:latin typeface="Arial Black" panose="020B0A04020102020204" pitchFamily="34" charset="0"/>
              </a:rPr>
              <a:t>APPLICATIONS NOW OPEN ONLINE</a:t>
            </a:r>
            <a:endParaRPr lang="en-AU" sz="4400" dirty="0">
              <a:solidFill>
                <a:srgbClr val="A40A66"/>
              </a:solidFill>
            </a:endParaRPr>
          </a:p>
        </p:txBody>
      </p:sp>
    </p:spTree>
    <p:extLst>
      <p:ext uri="{BB962C8B-B14F-4D97-AF65-F5344CB8AC3E}">
        <p14:creationId xmlns:p14="http://schemas.microsoft.com/office/powerpoint/2010/main" val="141085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29647" y="504283"/>
            <a:ext cx="9838465" cy="873388"/>
          </a:xfrm>
        </p:spPr>
        <p:txBody>
          <a:bodyPr/>
          <a:lstStyle/>
          <a:p>
            <a:r>
              <a:rPr lang="en-AU" sz="3200" dirty="0"/>
              <a:t>Academic programs – partially selective schools</a:t>
            </a:r>
          </a:p>
        </p:txBody>
      </p:sp>
      <p:sp>
        <p:nvSpPr>
          <p:cNvPr id="6" name="TextBox 5"/>
          <p:cNvSpPr txBox="1"/>
          <p:nvPr/>
        </p:nvSpPr>
        <p:spPr>
          <a:xfrm>
            <a:off x="803737" y="1162228"/>
            <a:ext cx="3158358" cy="4016484"/>
          </a:xfrm>
          <a:prstGeom prst="rect">
            <a:avLst/>
          </a:prstGeom>
          <a:noFill/>
        </p:spPr>
        <p:txBody>
          <a:bodyPr wrap="square" rtlCol="0">
            <a:spAutoFit/>
          </a:bodyPr>
          <a:lstStyle/>
          <a:p>
            <a:pPr marL="285750" indent="-285750">
              <a:buFont typeface="Arial" panose="020B0604020202020204" pitchFamily="34" charset="0"/>
              <a:buChar char="•"/>
            </a:pPr>
            <a:endParaRPr lang="en-AU" b="1" dirty="0"/>
          </a:p>
          <a:p>
            <a:pPr>
              <a:spcAft>
                <a:spcPts val="600"/>
              </a:spcAft>
            </a:pPr>
            <a:r>
              <a:rPr lang="en-AU" b="1" dirty="0">
                <a:highlight>
                  <a:srgbClr val="00FF00"/>
                </a:highlight>
              </a:rPr>
              <a:t>Metro host schools</a:t>
            </a:r>
          </a:p>
          <a:p>
            <a:pPr marL="285750" indent="-285750">
              <a:spcAft>
                <a:spcPts val="1200"/>
              </a:spcAft>
              <a:buFont typeface="Arial" panose="020B0604020202020204" pitchFamily="34" charset="0"/>
              <a:buChar char="•"/>
            </a:pPr>
            <a:r>
              <a:rPr lang="en-AU" dirty="0"/>
              <a:t>Alkimos College </a:t>
            </a:r>
            <a:endParaRPr lang="en-AU" dirty="0">
              <a:solidFill>
                <a:schemeClr val="accent2"/>
              </a:solidFill>
            </a:endParaRPr>
          </a:p>
          <a:p>
            <a:pPr marL="285750" indent="-285750">
              <a:spcAft>
                <a:spcPts val="1200"/>
              </a:spcAft>
              <a:buFont typeface="Arial" panose="020B0604020202020204" pitchFamily="34" charset="0"/>
              <a:buChar char="•"/>
            </a:pPr>
            <a:r>
              <a:rPr lang="en-AU" dirty="0"/>
              <a:t>Bob Hawke College</a:t>
            </a:r>
          </a:p>
          <a:p>
            <a:pPr marL="285750" indent="-285750">
              <a:spcAft>
                <a:spcPts val="1200"/>
              </a:spcAft>
              <a:buFont typeface="Arial" panose="020B0604020202020204" pitchFamily="34" charset="0"/>
              <a:buChar char="•"/>
            </a:pPr>
            <a:r>
              <a:rPr lang="en-AU" dirty="0"/>
              <a:t>Carine SHS</a:t>
            </a:r>
          </a:p>
          <a:p>
            <a:pPr marL="285750" indent="-285750">
              <a:spcAft>
                <a:spcPts val="1200"/>
              </a:spcAft>
              <a:buFont typeface="Arial" panose="020B0604020202020204" pitchFamily="34" charset="0"/>
              <a:buChar char="•"/>
            </a:pPr>
            <a:r>
              <a:rPr lang="en-AU" dirty="0"/>
              <a:t>Comet Bay College</a:t>
            </a:r>
          </a:p>
          <a:p>
            <a:pPr marL="285750" indent="-285750">
              <a:spcAft>
                <a:spcPts val="1200"/>
              </a:spcAft>
              <a:buFont typeface="Arial" panose="020B0604020202020204" pitchFamily="34" charset="0"/>
              <a:buChar char="•"/>
            </a:pPr>
            <a:r>
              <a:rPr lang="en-AU" dirty="0"/>
              <a:t>Duncraig SHS</a:t>
            </a:r>
          </a:p>
          <a:p>
            <a:pPr marL="285750" indent="-285750">
              <a:spcAft>
                <a:spcPts val="1200"/>
              </a:spcAft>
              <a:buFont typeface="Arial" panose="020B0604020202020204" pitchFamily="34" charset="0"/>
              <a:buChar char="•"/>
            </a:pPr>
            <a:r>
              <a:rPr lang="en-AU" dirty="0"/>
              <a:t>Ellenbrook SC</a:t>
            </a:r>
          </a:p>
          <a:p>
            <a:pPr marL="285750" indent="-285750">
              <a:spcAft>
                <a:spcPts val="1200"/>
              </a:spcAft>
              <a:buFont typeface="Arial" panose="020B0604020202020204" pitchFamily="34" charset="0"/>
              <a:buChar char="•"/>
            </a:pPr>
            <a:r>
              <a:rPr lang="en-AU" dirty="0"/>
              <a:t>Fremantle College</a:t>
            </a:r>
          </a:p>
          <a:p>
            <a:pPr>
              <a:spcAft>
                <a:spcPts val="1200"/>
              </a:spcAft>
            </a:pPr>
            <a:endParaRPr lang="en-AU" dirty="0"/>
          </a:p>
        </p:txBody>
      </p:sp>
      <p:sp>
        <p:nvSpPr>
          <p:cNvPr id="5" name="TextBox 4">
            <a:extLst>
              <a:ext uri="{FF2B5EF4-FFF2-40B4-BE49-F238E27FC236}">
                <a16:creationId xmlns:a16="http://schemas.microsoft.com/office/drawing/2014/main" id="{A95E9A2F-C324-42A5-95D0-FC80D45A3C2F}"/>
              </a:ext>
            </a:extLst>
          </p:cNvPr>
          <p:cNvSpPr txBox="1"/>
          <p:nvPr/>
        </p:nvSpPr>
        <p:spPr>
          <a:xfrm>
            <a:off x="3490521" y="1453427"/>
            <a:ext cx="3158358" cy="3739485"/>
          </a:xfrm>
          <a:prstGeom prst="rect">
            <a:avLst/>
          </a:prstGeom>
          <a:noFill/>
        </p:spPr>
        <p:txBody>
          <a:bodyPr wrap="square" rtlCol="0">
            <a:spAutoFit/>
          </a:bodyPr>
          <a:lstStyle/>
          <a:p>
            <a:pPr>
              <a:spcAft>
                <a:spcPts val="600"/>
              </a:spcAft>
            </a:pPr>
            <a:endParaRPr lang="en-AU" b="1" dirty="0"/>
          </a:p>
          <a:p>
            <a:pPr marL="285750" indent="-285750">
              <a:spcAft>
                <a:spcPts val="1200"/>
              </a:spcAft>
              <a:buFont typeface="Arial" panose="020B0604020202020204" pitchFamily="34" charset="0"/>
              <a:buChar char="•"/>
            </a:pPr>
            <a:r>
              <a:rPr lang="en-AU" dirty="0"/>
              <a:t>Governor Stirling SHS</a:t>
            </a:r>
          </a:p>
          <a:p>
            <a:pPr marL="285750" indent="-285750">
              <a:spcAft>
                <a:spcPts val="1200"/>
              </a:spcAft>
              <a:buFont typeface="Arial" panose="020B0604020202020204" pitchFamily="34" charset="0"/>
              <a:buChar char="•"/>
            </a:pPr>
            <a:r>
              <a:rPr lang="en-AU" dirty="0"/>
              <a:t>Harrisdale SHS </a:t>
            </a:r>
          </a:p>
          <a:p>
            <a:pPr marL="285750" indent="-285750">
              <a:spcAft>
                <a:spcPts val="1200"/>
              </a:spcAft>
              <a:buFont typeface="Arial" panose="020B0604020202020204" pitchFamily="34" charset="0"/>
              <a:buChar char="•"/>
            </a:pPr>
            <a:r>
              <a:rPr lang="en-AU" dirty="0"/>
              <a:t>Kelmscott SHS</a:t>
            </a:r>
          </a:p>
          <a:p>
            <a:pPr marL="285750" indent="-285750">
              <a:spcAft>
                <a:spcPts val="1200"/>
              </a:spcAft>
              <a:buFont typeface="Arial" panose="020B0604020202020204" pitchFamily="34" charset="0"/>
              <a:buChar char="•"/>
            </a:pPr>
            <a:r>
              <a:rPr lang="en-AU" dirty="0"/>
              <a:t>Melville SHS</a:t>
            </a:r>
          </a:p>
          <a:p>
            <a:pPr marL="285750" indent="-285750">
              <a:spcAft>
                <a:spcPts val="1200"/>
              </a:spcAft>
              <a:buFont typeface="Arial" panose="020B0604020202020204" pitchFamily="34" charset="0"/>
              <a:buChar char="•"/>
            </a:pPr>
            <a:r>
              <a:rPr lang="en-AU" dirty="0"/>
              <a:t>Shenton College</a:t>
            </a:r>
          </a:p>
          <a:p>
            <a:pPr marL="285750" indent="-285750">
              <a:spcAft>
                <a:spcPts val="1200"/>
              </a:spcAft>
              <a:buFont typeface="Arial" panose="020B0604020202020204" pitchFamily="34" charset="0"/>
              <a:buChar char="•"/>
            </a:pPr>
            <a:r>
              <a:rPr lang="en-AU" dirty="0"/>
              <a:t>Willetton SHS</a:t>
            </a:r>
          </a:p>
          <a:p>
            <a:pPr>
              <a:spcAft>
                <a:spcPts val="1200"/>
              </a:spcAft>
            </a:pPr>
            <a:endParaRPr lang="en-AU" dirty="0"/>
          </a:p>
          <a:p>
            <a:pPr>
              <a:spcAft>
                <a:spcPts val="1200"/>
              </a:spcAft>
            </a:pPr>
            <a:endParaRPr lang="en-AU" dirty="0"/>
          </a:p>
        </p:txBody>
      </p:sp>
      <p:sp>
        <p:nvSpPr>
          <p:cNvPr id="8" name="Content Placeholder 11">
            <a:extLst>
              <a:ext uri="{FF2B5EF4-FFF2-40B4-BE49-F238E27FC236}">
                <a16:creationId xmlns:a16="http://schemas.microsoft.com/office/drawing/2014/main" id="{E54E8AC8-9644-48EC-BA10-1E36A43E7D86}"/>
              </a:ext>
            </a:extLst>
          </p:cNvPr>
          <p:cNvSpPr txBox="1">
            <a:spLocks/>
          </p:cNvSpPr>
          <p:nvPr/>
        </p:nvSpPr>
        <p:spPr>
          <a:xfrm>
            <a:off x="1053353" y="4892342"/>
            <a:ext cx="10896600" cy="188862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50" b="1" kern="1200">
                <a:solidFill>
                  <a:srgbClr val="A40A6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000"/>
              </a:lnSpc>
              <a:spcBef>
                <a:spcPts val="500"/>
              </a:spcBef>
              <a:spcAft>
                <a:spcPts val="1000"/>
              </a:spcAft>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600"/>
              </a:lnSpc>
              <a:spcBef>
                <a:spcPts val="500"/>
              </a:spcBef>
              <a:spcAft>
                <a:spcPts val="500"/>
              </a:spcAft>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ts val="1600"/>
              </a:lnSpc>
              <a:spcBef>
                <a:spcPts val="500"/>
              </a:spcBef>
              <a:spcAft>
                <a:spcPts val="500"/>
              </a:spcAft>
              <a:buClr>
                <a:srgbClr val="A40A66"/>
              </a:buClr>
              <a:buFont typeface="Arial" panose="020B0604020202020204" pitchFamily="34" charset="0"/>
              <a:buChar char="•"/>
              <a:tabLst>
                <a:tab pos="0" algn="l"/>
                <a:tab pos="180000" algn="l"/>
                <a:tab pos="360000" algn="l"/>
                <a:tab pos="540000" algn="l"/>
                <a:tab pos="720000" algn="l"/>
                <a:tab pos="900000" algn="l"/>
              </a:tabLst>
              <a:defRPr sz="135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ts val="1600"/>
              </a:lnSpc>
              <a:spcBef>
                <a:spcPts val="500"/>
              </a:spcBef>
              <a:spcAft>
                <a:spcPts val="500"/>
              </a:spcAft>
              <a:buClr>
                <a:srgbClr val="A40A66"/>
              </a:buClr>
              <a:buFont typeface="Arial" panose="020B0604020202020204" pitchFamily="34" charset="0"/>
              <a:buChar char="•"/>
              <a:defRPr sz="135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20000"/>
              </a:lnSpc>
              <a:spcBef>
                <a:spcPts val="0"/>
              </a:spcBef>
              <a:spcAft>
                <a:spcPts val="600"/>
              </a:spcAft>
              <a:buFont typeface="Courier New" panose="02070309020205020404" pitchFamily="49" charset="0"/>
              <a:buChar char="o"/>
            </a:pPr>
            <a:r>
              <a:rPr lang="en-AU" sz="1800" b="0" dirty="0">
                <a:latin typeface="+mn-lt"/>
                <a:cs typeface="+mn-cs"/>
              </a:rPr>
              <a:t>Local catchment for non-selected students</a:t>
            </a:r>
          </a:p>
          <a:p>
            <a:pPr marL="800100" lvl="1" indent="-342900">
              <a:lnSpc>
                <a:spcPct val="120000"/>
              </a:lnSpc>
              <a:spcBef>
                <a:spcPts val="0"/>
              </a:spcBef>
              <a:spcAft>
                <a:spcPts val="600"/>
              </a:spcAft>
              <a:buFont typeface="Courier New" panose="02070309020205020404" pitchFamily="49" charset="0"/>
              <a:buChar char="o"/>
            </a:pPr>
            <a:r>
              <a:rPr lang="en-AU" sz="1800" b="0" dirty="0">
                <a:latin typeface="+mn-lt"/>
                <a:cs typeface="+mn-cs"/>
              </a:rPr>
              <a:t>Students grouped for Mathematics, Science, English and Humanities and Social Sciences (HASS)</a:t>
            </a:r>
          </a:p>
          <a:p>
            <a:pPr marL="800100" lvl="1" indent="-342900">
              <a:lnSpc>
                <a:spcPct val="120000"/>
              </a:lnSpc>
              <a:spcBef>
                <a:spcPts val="0"/>
              </a:spcBef>
              <a:spcAft>
                <a:spcPts val="600"/>
              </a:spcAft>
              <a:buFont typeface="Courier New" panose="02070309020205020404" pitchFamily="49" charset="0"/>
              <a:buChar char="o"/>
            </a:pPr>
            <a:r>
              <a:rPr lang="en-AU" sz="1800" b="0" dirty="0">
                <a:latin typeface="+mn-lt"/>
                <a:cs typeface="+mn-cs"/>
              </a:rPr>
              <a:t>Between 32 and 64 places at the start of Year 7 for selected students</a:t>
            </a:r>
          </a:p>
          <a:p>
            <a:pPr marL="800100" lvl="1" indent="-342900">
              <a:lnSpc>
                <a:spcPct val="120000"/>
              </a:lnSpc>
              <a:spcBef>
                <a:spcPts val="0"/>
              </a:spcBef>
              <a:spcAft>
                <a:spcPts val="600"/>
              </a:spcAft>
              <a:buFont typeface="Courier New" panose="02070309020205020404" pitchFamily="49" charset="0"/>
              <a:buChar char="o"/>
            </a:pPr>
            <a:r>
              <a:rPr lang="en-AU" sz="1800" b="0" dirty="0">
                <a:latin typeface="+mn-lt"/>
                <a:cs typeface="+mn-cs"/>
              </a:rPr>
              <a:t>Apply for entry in Years 9, 10 and 11 for vacated places</a:t>
            </a:r>
          </a:p>
        </p:txBody>
      </p:sp>
      <p:sp>
        <p:nvSpPr>
          <p:cNvPr id="2" name="Text Box 2">
            <a:extLst>
              <a:ext uri="{FF2B5EF4-FFF2-40B4-BE49-F238E27FC236}">
                <a16:creationId xmlns:a16="http://schemas.microsoft.com/office/drawing/2014/main" id="{70A9806A-10A0-5488-49D9-4EA5970BE40C}"/>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A5C3BBCD-CC74-1A7D-AC93-FA87366A01BB}"/>
              </a:ext>
            </a:extLst>
          </p:cNvPr>
          <p:cNvSpPr txBox="1"/>
          <p:nvPr/>
        </p:nvSpPr>
        <p:spPr>
          <a:xfrm>
            <a:off x="6387558" y="1162228"/>
            <a:ext cx="2456442" cy="1431161"/>
          </a:xfrm>
          <a:prstGeom prst="rect">
            <a:avLst/>
          </a:prstGeom>
          <a:noFill/>
        </p:spPr>
        <p:txBody>
          <a:bodyPr wrap="square" rtlCol="0">
            <a:spAutoFit/>
          </a:bodyPr>
          <a:lstStyle/>
          <a:p>
            <a:endParaRPr lang="en-AU" b="1" dirty="0"/>
          </a:p>
          <a:p>
            <a:pPr>
              <a:spcAft>
                <a:spcPts val="600"/>
              </a:spcAft>
            </a:pPr>
            <a:r>
              <a:rPr lang="en-AU" b="1" dirty="0">
                <a:highlight>
                  <a:srgbClr val="FDC432"/>
                </a:highlight>
              </a:rPr>
              <a:t>Regional host schools</a:t>
            </a:r>
          </a:p>
          <a:p>
            <a:pPr marL="285750" indent="-285750">
              <a:spcAft>
                <a:spcPts val="1200"/>
              </a:spcAft>
              <a:buFont typeface="Arial" panose="020B0604020202020204" pitchFamily="34" charset="0"/>
              <a:buChar char="•"/>
            </a:pPr>
            <a:r>
              <a:rPr lang="en-AU" dirty="0"/>
              <a:t>Albany SHS</a:t>
            </a:r>
            <a:endParaRPr lang="en-AU" dirty="0">
              <a:solidFill>
                <a:schemeClr val="accent2"/>
              </a:solidFill>
            </a:endParaRPr>
          </a:p>
          <a:p>
            <a:pPr marL="285750" indent="-285750">
              <a:spcAft>
                <a:spcPts val="1200"/>
              </a:spcAft>
              <a:buFont typeface="Arial" panose="020B0604020202020204" pitchFamily="34" charset="0"/>
              <a:buChar char="•"/>
            </a:pPr>
            <a:r>
              <a:rPr lang="en-AU" dirty="0"/>
              <a:t>Bunbury SHS</a:t>
            </a:r>
          </a:p>
        </p:txBody>
      </p:sp>
      <p:pic>
        <p:nvPicPr>
          <p:cNvPr id="4" name="Picture 3">
            <a:extLst>
              <a:ext uri="{FF2B5EF4-FFF2-40B4-BE49-F238E27FC236}">
                <a16:creationId xmlns:a16="http://schemas.microsoft.com/office/drawing/2014/main" id="{764A34A3-025A-B7DF-F766-B6A2054BBA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01653" y="2846145"/>
            <a:ext cx="3842523" cy="1165709"/>
          </a:xfrm>
          <a:prstGeom prst="rect">
            <a:avLst/>
          </a:prstGeom>
        </p:spPr>
      </p:pic>
    </p:spTree>
    <p:extLst>
      <p:ext uri="{BB962C8B-B14F-4D97-AF65-F5344CB8AC3E}">
        <p14:creationId xmlns:p14="http://schemas.microsoft.com/office/powerpoint/2010/main" val="157704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55913" y="504283"/>
            <a:ext cx="9012200" cy="873388"/>
          </a:xfrm>
        </p:spPr>
        <p:txBody>
          <a:bodyPr/>
          <a:lstStyle/>
          <a:p>
            <a:r>
              <a:rPr lang="en-AU" sz="3200" dirty="0"/>
              <a:t>Academic programs – regional online</a:t>
            </a:r>
          </a:p>
        </p:txBody>
      </p:sp>
      <p:sp>
        <p:nvSpPr>
          <p:cNvPr id="6" name="TextBox 5"/>
          <p:cNvSpPr txBox="1"/>
          <p:nvPr/>
        </p:nvSpPr>
        <p:spPr>
          <a:xfrm>
            <a:off x="252708" y="1557830"/>
            <a:ext cx="5649308" cy="3379387"/>
          </a:xfrm>
          <a:prstGeom prst="rect">
            <a:avLst/>
          </a:prstGeom>
          <a:noFill/>
        </p:spPr>
        <p:txBody>
          <a:bodyPr wrap="square" rtlCol="0">
            <a:spAutoFit/>
          </a:bodyPr>
          <a:lstStyle/>
          <a:p>
            <a:pPr>
              <a:spcAft>
                <a:spcPts val="600"/>
              </a:spcAft>
            </a:pPr>
            <a:r>
              <a:rPr lang="en-AU" b="1" dirty="0"/>
              <a:t>Selective Academic Program online</a:t>
            </a:r>
            <a:endParaRPr lang="en-AU" dirty="0"/>
          </a:p>
          <a:p>
            <a:pPr marL="742950" lvl="1" indent="-285750">
              <a:lnSpc>
                <a:spcPct val="120000"/>
              </a:lnSpc>
              <a:spcBef>
                <a:spcPts val="0"/>
              </a:spcBef>
              <a:spcAft>
                <a:spcPts val="600"/>
              </a:spcAft>
              <a:buFont typeface="Arial" panose="020B0604020202020204" pitchFamily="34" charset="0"/>
              <a:buChar char="•"/>
            </a:pPr>
            <a:r>
              <a:rPr lang="en-AU" dirty="0"/>
              <a:t>Operates out of any regional public high school (excluding Albany and Bunbury region)</a:t>
            </a:r>
          </a:p>
          <a:p>
            <a:pPr marL="742950" lvl="1" indent="-285750">
              <a:lnSpc>
                <a:spcPct val="120000"/>
              </a:lnSpc>
              <a:spcBef>
                <a:spcPts val="0"/>
              </a:spcBef>
              <a:spcAft>
                <a:spcPts val="600"/>
              </a:spcAft>
              <a:buFont typeface="Arial" panose="020B0604020202020204" pitchFamily="34" charset="0"/>
              <a:buChar char="•"/>
            </a:pPr>
            <a:r>
              <a:rPr lang="en-AU" sz="1800" b="0" dirty="0"/>
              <a:t>Uses computer links and innovative technology</a:t>
            </a:r>
          </a:p>
          <a:p>
            <a:pPr marL="742950" lvl="1" indent="-285750">
              <a:lnSpc>
                <a:spcPct val="120000"/>
              </a:lnSpc>
              <a:spcBef>
                <a:spcPts val="0"/>
              </a:spcBef>
              <a:spcAft>
                <a:spcPts val="600"/>
              </a:spcAft>
              <a:buFont typeface="Arial" panose="020B0604020202020204" pitchFamily="34" charset="0"/>
              <a:buChar char="•"/>
            </a:pPr>
            <a:r>
              <a:rPr lang="en-AU" dirty="0"/>
              <a:t>Unlimited vacancies for entry in years 7, 9 and 10</a:t>
            </a:r>
          </a:p>
          <a:p>
            <a:pPr marL="742950" lvl="1" indent="-285750">
              <a:lnSpc>
                <a:spcPct val="120000"/>
              </a:lnSpc>
              <a:spcBef>
                <a:spcPts val="0"/>
              </a:spcBef>
              <a:spcAft>
                <a:spcPts val="600"/>
              </a:spcAft>
              <a:buFont typeface="Arial" panose="020B0604020202020204" pitchFamily="34" charset="0"/>
              <a:buChar char="•"/>
            </a:pPr>
            <a:r>
              <a:rPr lang="en-AU" sz="1800" b="0" dirty="0"/>
              <a:t>Maths/Science, English/HASS or both</a:t>
            </a:r>
          </a:p>
          <a:p>
            <a:pPr marL="742950" lvl="1" indent="-285750">
              <a:lnSpc>
                <a:spcPct val="120000"/>
              </a:lnSpc>
              <a:spcBef>
                <a:spcPts val="0"/>
              </a:spcBef>
              <a:spcAft>
                <a:spcPts val="600"/>
              </a:spcAft>
              <a:buFont typeface="Arial" panose="020B0604020202020204" pitchFamily="34" charset="0"/>
              <a:buChar char="•"/>
            </a:pPr>
            <a:r>
              <a:rPr lang="en-AU" b="0" i="0" dirty="0">
                <a:effectLst/>
                <a:latin typeface="Muller DOE Light"/>
              </a:rPr>
              <a:t>For more information: </a:t>
            </a:r>
            <a:r>
              <a:rPr lang="en-AU" b="0" i="0" u="sng" dirty="0">
                <a:solidFill>
                  <a:schemeClr val="accent1"/>
                </a:solidFill>
                <a:effectLst/>
                <a:latin typeface="Muller DOE Light"/>
              </a:rPr>
              <a:t>gtonline.wa.edu.au</a:t>
            </a:r>
          </a:p>
          <a:p>
            <a:pPr marL="285750" indent="-285750">
              <a:buFont typeface="Arial" panose="020B0604020202020204" pitchFamily="34" charset="0"/>
              <a:buChar char="•"/>
            </a:pPr>
            <a:endParaRPr lang="en-AU" b="1" dirty="0"/>
          </a:p>
          <a:p>
            <a:pPr>
              <a:spcAft>
                <a:spcPts val="1200"/>
              </a:spcAft>
            </a:pPr>
            <a:endParaRPr lang="en-AU" dirty="0"/>
          </a:p>
        </p:txBody>
      </p:sp>
      <p:pic>
        <p:nvPicPr>
          <p:cNvPr id="3" name="Picture 2">
            <a:extLst>
              <a:ext uri="{FF2B5EF4-FFF2-40B4-BE49-F238E27FC236}">
                <a16:creationId xmlns:a16="http://schemas.microsoft.com/office/drawing/2014/main" id="{69C781A0-92CE-4975-920D-DE27E21AA79C}"/>
              </a:ext>
            </a:extLst>
          </p:cNvPr>
          <p:cNvPicPr>
            <a:picLocks noChangeAspect="1"/>
          </p:cNvPicPr>
          <p:nvPr/>
        </p:nvPicPr>
        <p:blipFill>
          <a:blip r:embed="rId2"/>
          <a:stretch>
            <a:fillRect/>
          </a:stretch>
        </p:blipFill>
        <p:spPr>
          <a:xfrm>
            <a:off x="6188887" y="1681655"/>
            <a:ext cx="5538118" cy="4225159"/>
          </a:xfrm>
          <a:prstGeom prst="rect">
            <a:avLst/>
          </a:prstGeom>
        </p:spPr>
      </p:pic>
      <p:sp>
        <p:nvSpPr>
          <p:cNvPr id="2" name="Text Box 2">
            <a:extLst>
              <a:ext uri="{FF2B5EF4-FFF2-40B4-BE49-F238E27FC236}">
                <a16:creationId xmlns:a16="http://schemas.microsoft.com/office/drawing/2014/main" id="{F7EAC009-7F4F-BA81-FC0E-55EF023B0518}"/>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479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83035" y="504283"/>
            <a:ext cx="9585077" cy="873388"/>
          </a:xfrm>
        </p:spPr>
        <p:txBody>
          <a:bodyPr/>
          <a:lstStyle/>
          <a:p>
            <a:r>
              <a:rPr lang="en-AU" sz="3200" dirty="0"/>
              <a:t>Arts programs – arts college</a:t>
            </a:r>
          </a:p>
        </p:txBody>
      </p:sp>
      <p:sp>
        <p:nvSpPr>
          <p:cNvPr id="6" name="TextBox 5"/>
          <p:cNvSpPr txBox="1"/>
          <p:nvPr/>
        </p:nvSpPr>
        <p:spPr>
          <a:xfrm>
            <a:off x="1389994" y="1187736"/>
            <a:ext cx="9412012" cy="5912388"/>
          </a:xfrm>
          <a:prstGeom prst="rect">
            <a:avLst/>
          </a:prstGeom>
          <a:noFill/>
        </p:spPr>
        <p:txBody>
          <a:bodyPr wrap="square" rtlCol="0">
            <a:spAutoFit/>
          </a:bodyPr>
          <a:lstStyle/>
          <a:p>
            <a:pPr>
              <a:spcAft>
                <a:spcPts val="600"/>
              </a:spcAft>
            </a:pPr>
            <a:r>
              <a:rPr lang="en-AU" b="1" dirty="0"/>
              <a:t>John Curtin College of the Arts</a:t>
            </a:r>
            <a:endParaRPr lang="en-AU" dirty="0"/>
          </a:p>
          <a:p>
            <a:pPr marL="742950" lvl="1" indent="-285750">
              <a:lnSpc>
                <a:spcPct val="120000"/>
              </a:lnSpc>
              <a:spcBef>
                <a:spcPts val="0"/>
              </a:spcBef>
              <a:spcAft>
                <a:spcPts val="600"/>
              </a:spcAft>
              <a:buFont typeface="Arial" panose="020B0604020202020204" pitchFamily="34" charset="0"/>
              <a:buChar char="•"/>
            </a:pPr>
            <a:r>
              <a:rPr lang="en-AU" sz="1800" b="0" dirty="0"/>
              <a:t>Up to 240 places at the start of Year 7 </a:t>
            </a:r>
            <a:r>
              <a:rPr lang="en-AU" dirty="0"/>
              <a:t>across six arts programs</a:t>
            </a:r>
            <a:r>
              <a:rPr lang="en-AU" sz="1800" b="0" dirty="0"/>
              <a:t>:</a:t>
            </a:r>
          </a:p>
          <a:p>
            <a:pPr marL="1200150" lvl="2" indent="-285750">
              <a:lnSpc>
                <a:spcPct val="120000"/>
              </a:lnSpc>
              <a:spcAft>
                <a:spcPts val="600"/>
              </a:spcAft>
              <a:buFont typeface="Arial" panose="020B0604020202020204" pitchFamily="34" charset="0"/>
              <a:buChar char="•"/>
            </a:pPr>
            <a:r>
              <a:rPr lang="en-AU" b="1" dirty="0"/>
              <a:t>Dance (contemporary and classical ballet) – 50 places</a:t>
            </a:r>
          </a:p>
          <a:p>
            <a:pPr marL="1200150" lvl="2" indent="-285750">
              <a:lnSpc>
                <a:spcPct val="120000"/>
              </a:lnSpc>
              <a:spcAft>
                <a:spcPts val="600"/>
              </a:spcAft>
              <a:buFont typeface="Arial" panose="020B0604020202020204" pitchFamily="34" charset="0"/>
              <a:buChar char="•"/>
            </a:pPr>
            <a:r>
              <a:rPr lang="en-AU" b="1" dirty="0"/>
              <a:t>Drama – 60</a:t>
            </a:r>
          </a:p>
          <a:p>
            <a:pPr marL="1200150" lvl="2" indent="-285750">
              <a:lnSpc>
                <a:spcPct val="120000"/>
              </a:lnSpc>
              <a:spcAft>
                <a:spcPts val="600"/>
              </a:spcAft>
              <a:buFont typeface="Arial" panose="020B0604020202020204" pitchFamily="34" charset="0"/>
              <a:buChar char="•"/>
            </a:pPr>
            <a:r>
              <a:rPr lang="en-AU" b="1" dirty="0"/>
              <a:t>Music Theatre – 25 places</a:t>
            </a:r>
          </a:p>
          <a:p>
            <a:pPr marL="1200150" lvl="2" indent="-285750">
              <a:lnSpc>
                <a:spcPct val="120000"/>
              </a:lnSpc>
              <a:spcAft>
                <a:spcPts val="600"/>
              </a:spcAft>
              <a:buFont typeface="Arial" panose="020B0604020202020204" pitchFamily="34" charset="0"/>
              <a:buChar char="•"/>
            </a:pPr>
            <a:r>
              <a:rPr lang="en-AU" b="1" dirty="0"/>
              <a:t>Media Arts – 40</a:t>
            </a:r>
          </a:p>
          <a:p>
            <a:pPr marL="1200150" lvl="2" indent="-285750">
              <a:lnSpc>
                <a:spcPct val="120000"/>
              </a:lnSpc>
              <a:spcAft>
                <a:spcPts val="600"/>
              </a:spcAft>
              <a:buFont typeface="Arial" panose="020B0604020202020204" pitchFamily="34" charset="0"/>
              <a:buChar char="•"/>
            </a:pPr>
            <a:r>
              <a:rPr lang="en-AU" b="1" dirty="0"/>
              <a:t>Visual Arts – 22 places</a:t>
            </a:r>
          </a:p>
          <a:p>
            <a:pPr marL="1200150" lvl="2" indent="-285750">
              <a:lnSpc>
                <a:spcPct val="120000"/>
              </a:lnSpc>
              <a:spcAft>
                <a:spcPts val="600"/>
              </a:spcAft>
              <a:buFont typeface="Arial" panose="020B0604020202020204" pitchFamily="34" charset="0"/>
              <a:buChar char="•"/>
            </a:pPr>
            <a:r>
              <a:rPr lang="en-AU" b="1" dirty="0"/>
              <a:t>Music – 40 places</a:t>
            </a:r>
          </a:p>
          <a:p>
            <a:pPr marL="742950" lvl="1" indent="-285750">
              <a:lnSpc>
                <a:spcPct val="120000"/>
              </a:lnSpc>
              <a:spcBef>
                <a:spcPts val="0"/>
              </a:spcBef>
              <a:spcAft>
                <a:spcPts val="600"/>
              </a:spcAft>
              <a:buFont typeface="Arial" panose="020B0604020202020204" pitchFamily="34" charset="0"/>
              <a:buChar char="•"/>
            </a:pPr>
            <a:r>
              <a:rPr lang="en-AU" sz="1800" b="0" dirty="0"/>
              <a:t>Small local catchment intake and Specialist Soccer program</a:t>
            </a:r>
          </a:p>
          <a:p>
            <a:pPr marL="742950" lvl="1" indent="-285750">
              <a:lnSpc>
                <a:spcPct val="120000"/>
              </a:lnSpc>
              <a:spcAft>
                <a:spcPts val="600"/>
              </a:spcAft>
              <a:buFont typeface="Arial" panose="020B0604020202020204" pitchFamily="34" charset="0"/>
              <a:buChar char="•"/>
            </a:pPr>
            <a:r>
              <a:rPr lang="en-AU" b="0" dirty="0"/>
              <a:t>Students grouped in their arts program classes</a:t>
            </a:r>
            <a:endParaRPr lang="en-AU" sz="1800" b="0" dirty="0"/>
          </a:p>
          <a:p>
            <a:pPr marL="742950" lvl="1" indent="-285750">
              <a:lnSpc>
                <a:spcPct val="120000"/>
              </a:lnSpc>
              <a:spcBef>
                <a:spcPts val="0"/>
              </a:spcBef>
              <a:spcAft>
                <a:spcPts val="600"/>
              </a:spcAft>
              <a:buFont typeface="Arial" panose="020B0604020202020204" pitchFamily="34" charset="0"/>
              <a:buChar char="•"/>
            </a:pPr>
            <a:r>
              <a:rPr lang="en-AU" sz="1800" b="0" dirty="0"/>
              <a:t>Apply for entry in Years 9, 10 and 11 for vacated places</a:t>
            </a:r>
          </a:p>
          <a:p>
            <a:pPr marL="742950" lvl="1" indent="-285750">
              <a:lnSpc>
                <a:spcPct val="120000"/>
              </a:lnSpc>
              <a:spcBef>
                <a:spcPts val="0"/>
              </a:spcBef>
              <a:spcAft>
                <a:spcPts val="600"/>
              </a:spcAft>
              <a:buFont typeface="Arial" panose="020B0604020202020204" pitchFamily="34" charset="0"/>
              <a:buChar char="•"/>
            </a:pPr>
            <a:r>
              <a:rPr lang="en-AU" dirty="0"/>
              <a:t>No Music Theatre entry in Years 9-11 in 2026</a:t>
            </a:r>
          </a:p>
          <a:p>
            <a:pPr marL="742950" lvl="1" indent="-285750">
              <a:lnSpc>
                <a:spcPct val="120000"/>
              </a:lnSpc>
              <a:spcBef>
                <a:spcPts val="0"/>
              </a:spcBef>
              <a:spcAft>
                <a:spcPts val="600"/>
              </a:spcAft>
              <a:buFont typeface="Arial" panose="020B0604020202020204" pitchFamily="34" charset="0"/>
              <a:buChar char="•"/>
            </a:pPr>
            <a:r>
              <a:rPr lang="en-AU" sz="1800" b="0" dirty="0"/>
              <a:t>No Media Arts entry in Year 10, 2026</a:t>
            </a:r>
          </a:p>
          <a:p>
            <a:pPr marL="285750" indent="-285750">
              <a:buFont typeface="Arial" panose="020B0604020202020204" pitchFamily="34" charset="0"/>
              <a:buChar char="•"/>
            </a:pPr>
            <a:endParaRPr lang="en-AU" b="1" dirty="0"/>
          </a:p>
          <a:p>
            <a:pPr>
              <a:spcAft>
                <a:spcPts val="1200"/>
              </a:spcAft>
            </a:pPr>
            <a:endParaRPr lang="en-AU" dirty="0"/>
          </a:p>
        </p:txBody>
      </p:sp>
      <p:sp>
        <p:nvSpPr>
          <p:cNvPr id="2" name="Text Box 2">
            <a:extLst>
              <a:ext uri="{FF2B5EF4-FFF2-40B4-BE49-F238E27FC236}">
                <a16:creationId xmlns:a16="http://schemas.microsoft.com/office/drawing/2014/main" id="{DD209C0B-E81A-8204-24D5-08D0F4D40B94}"/>
              </a:ext>
            </a:extLst>
          </p:cNvPr>
          <p:cNvSpPr txBox="1">
            <a:spLocks noChangeArrowheads="1"/>
          </p:cNvSpPr>
          <p:nvPr/>
        </p:nvSpPr>
        <p:spPr bwMode="auto">
          <a:xfrm>
            <a:off x="1" y="6103"/>
            <a:ext cx="1520328" cy="1327273"/>
          </a:xfrm>
          <a:prstGeom prst="rect">
            <a:avLst/>
          </a:prstGeom>
          <a:noFill/>
          <a:ln w="9525">
            <a:noFill/>
            <a:miter lim="800000"/>
            <a:headEnd/>
            <a:tailEnd/>
          </a:ln>
        </p:spPr>
        <p:txBody>
          <a:bodyPr rot="0" vert="horz" wrap="square" lIns="91440" tIns="45720" rIns="91440" bIns="45720" anchor="t" anchorCtr="0">
            <a:noAutofit/>
          </a:bodyPr>
          <a:lstStyle/>
          <a:p>
            <a:pPr>
              <a:spcAft>
                <a:spcPts val="600"/>
              </a:spcAft>
            </a:pPr>
            <a:r>
              <a:rPr lang="en-AU" sz="16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Programs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How to apply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Testing processes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Results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Offers of placement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Key dates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12A0CFEB-A30F-68C7-C2BB-548EE6DB3B62}"/>
              </a:ext>
            </a:extLst>
          </p:cNvPr>
          <p:cNvPicPr>
            <a:picLocks noChangeAspect="1"/>
          </p:cNvPicPr>
          <p:nvPr/>
        </p:nvPicPr>
        <p:blipFill>
          <a:blip r:embed="rId2"/>
          <a:stretch>
            <a:fillRect/>
          </a:stretch>
        </p:blipFill>
        <p:spPr>
          <a:xfrm>
            <a:off x="8607691" y="1333376"/>
            <a:ext cx="2194315" cy="4796876"/>
          </a:xfrm>
          <a:prstGeom prst="rect">
            <a:avLst/>
          </a:prstGeom>
        </p:spPr>
      </p:pic>
    </p:spTree>
    <p:extLst>
      <p:ext uri="{BB962C8B-B14F-4D97-AF65-F5344CB8AC3E}">
        <p14:creationId xmlns:p14="http://schemas.microsoft.com/office/powerpoint/2010/main" val="2847864952"/>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315a4d-3ad5-4898-8fa4-2b7749aa7114">
      <Terms xmlns="http://schemas.microsoft.com/office/infopath/2007/PartnerControls"/>
    </lcf76f155ced4ddcb4097134ff3c332f>
    <TaxCatchAll xmlns="abed62a8-3c6f-4c18-8bda-44a9d534b8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CCCFAEA11834A8B17197973C0F118" ma:contentTypeVersion="12" ma:contentTypeDescription="Create a new document." ma:contentTypeScope="" ma:versionID="a5e2cb9666257b2647f12bd6ac156407">
  <xsd:schema xmlns:xsd="http://www.w3.org/2001/XMLSchema" xmlns:xs="http://www.w3.org/2001/XMLSchema" xmlns:p="http://schemas.microsoft.com/office/2006/metadata/properties" xmlns:ns2="2d315a4d-3ad5-4898-8fa4-2b7749aa7114" xmlns:ns3="abed62a8-3c6f-4c18-8bda-44a9d534b8c7" targetNamespace="http://schemas.microsoft.com/office/2006/metadata/properties" ma:root="true" ma:fieldsID="c9ed725da4d5dd84655c27a694ad8e25" ns2:_="" ns3:_="">
    <xsd:import namespace="2d315a4d-3ad5-4898-8fa4-2b7749aa7114"/>
    <xsd:import namespace="abed62a8-3c6f-4c18-8bda-44a9d534b8c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15a4d-3ad5-4898-8fa4-2b7749aa7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ed62a8-3c6f-4c18-8bda-44a9d534b8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4aa2fd4-6af3-4560-984d-35bc0f21edab}" ma:internalName="TaxCatchAll" ma:showField="CatchAllData" ma:web="abed62a8-3c6f-4c18-8bda-44a9d534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F68D0D-E961-4270-A364-F40882CF5FEA}">
  <ds:schemaRefs>
    <ds:schemaRef ds:uri="http://schemas.microsoft.com/sharepoint/v3/contenttype/forms"/>
  </ds:schemaRefs>
</ds:datastoreItem>
</file>

<file path=customXml/itemProps2.xml><?xml version="1.0" encoding="utf-8"?>
<ds:datastoreItem xmlns:ds="http://schemas.openxmlformats.org/officeDocument/2006/customXml" ds:itemID="{A1218CAC-CCB6-4182-91E7-CB5134E61CAA}">
  <ds:schemaRefs>
    <ds:schemaRef ds:uri="http://schemas.microsoft.com/office/2006/metadata/properties"/>
    <ds:schemaRef ds:uri="http://schemas.microsoft.com/office/infopath/2007/PartnerControls"/>
    <ds:schemaRef ds:uri="2d315a4d-3ad5-4898-8fa4-2b7749aa7114"/>
    <ds:schemaRef ds:uri="abed62a8-3c6f-4c18-8bda-44a9d534b8c7"/>
  </ds:schemaRefs>
</ds:datastoreItem>
</file>

<file path=customXml/itemProps3.xml><?xml version="1.0" encoding="utf-8"?>
<ds:datastoreItem xmlns:ds="http://schemas.openxmlformats.org/officeDocument/2006/customXml" ds:itemID="{50533E76-84B3-4015-82A6-1F269A081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15a4d-3ad5-4898-8fa4-2b7749aa7114"/>
    <ds:schemaRef ds:uri="abed62a8-3c6f-4c18-8bda-44a9d534b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20327</TotalTime>
  <Words>4209</Words>
  <Application>Microsoft Office PowerPoint</Application>
  <PresentationFormat>Widescreen</PresentationFormat>
  <Paragraphs>1006</Paragraphs>
  <Slides>60</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60</vt:i4>
      </vt:variant>
    </vt:vector>
  </HeadingPairs>
  <TitlesOfParts>
    <vt:vector size="71" baseType="lpstr">
      <vt:lpstr>Arial</vt:lpstr>
      <vt:lpstr>Arial </vt:lpstr>
      <vt:lpstr>Arial Black</vt:lpstr>
      <vt:lpstr>Calibri</vt:lpstr>
      <vt:lpstr>Courier New</vt:lpstr>
      <vt:lpstr>Muller DOE Light</vt:lpstr>
      <vt:lpstr>Wingdings</vt:lpstr>
      <vt:lpstr>1 Covers / Sections</vt:lpstr>
      <vt:lpstr>2 Contents</vt:lpstr>
      <vt:lpstr>3 Content (Base)</vt:lpstr>
      <vt:lpstr>4 Content (Corners)</vt:lpstr>
      <vt:lpstr>Gifted and Talented Secondary Selective Entrance programs </vt:lpstr>
      <vt:lpstr>We acknowledge and respect the traditional custodians of the lands and waters on which our students live and are educated throughout Western Australia.</vt:lpstr>
      <vt:lpstr>PowerPoint Presentation</vt:lpstr>
      <vt:lpstr>Options in public high schools</vt:lpstr>
      <vt:lpstr>Types of Gifted and Talented programs</vt:lpstr>
      <vt:lpstr>Academic programs – fully selective school</vt:lpstr>
      <vt:lpstr>Academic programs – partially selective schools</vt:lpstr>
      <vt:lpstr>Academic programs – regional online</vt:lpstr>
      <vt:lpstr>Arts programs – arts college</vt:lpstr>
      <vt:lpstr>Arts programs – partially selective schools</vt:lpstr>
      <vt:lpstr>Languages programs – partially selective schools</vt:lpstr>
      <vt:lpstr>City Beach Residential College</vt:lpstr>
      <vt:lpstr>Albany Residential College</vt:lpstr>
      <vt:lpstr>Gifted and Talented website  education.wa.edu.au/gifted-and-talented</vt:lpstr>
      <vt:lpstr>Lodging an application</vt:lpstr>
      <vt:lpstr>Lodging an application</vt:lpstr>
      <vt:lpstr>Your child’s details</vt:lpstr>
      <vt:lpstr>Adjusted Testing Conditions and ASET Exemptions</vt:lpstr>
      <vt:lpstr>Adjusted Testing Conditions and ASET Exemptions</vt:lpstr>
      <vt:lpstr>Parent/carer contact information</vt:lpstr>
      <vt:lpstr>Selecting preferences</vt:lpstr>
      <vt:lpstr>Selecting preferences summary</vt:lpstr>
      <vt:lpstr>Additional information</vt:lpstr>
      <vt:lpstr>Acknowledgements</vt:lpstr>
      <vt:lpstr>Pre-submit check of your application</vt:lpstr>
      <vt:lpstr>Application submitted successfully</vt:lpstr>
      <vt:lpstr>Testing for academic programs</vt:lpstr>
      <vt:lpstr>Testing for languages programs</vt:lpstr>
      <vt:lpstr>Testing for arts programs</vt:lpstr>
      <vt:lpstr>Prior to the ASET and Arts testing</vt:lpstr>
      <vt:lpstr>ASET</vt:lpstr>
      <vt:lpstr>Reading Comprehension</vt:lpstr>
      <vt:lpstr>PowerPoint Presentation</vt:lpstr>
      <vt:lpstr>Reading Comprehension </vt:lpstr>
      <vt:lpstr>Reading Comprehension </vt:lpstr>
      <vt:lpstr>Reading Comprehension </vt:lpstr>
      <vt:lpstr>Communicating Ideas in Writing </vt:lpstr>
      <vt:lpstr>Quantitative Reasoning </vt:lpstr>
      <vt:lpstr>Quantitative Reasoning </vt:lpstr>
      <vt:lpstr>Quantitative Reasoning </vt:lpstr>
      <vt:lpstr>Abstract Reasoning </vt:lpstr>
      <vt:lpstr>Abstract Reasoning </vt:lpstr>
      <vt:lpstr>Abstract Reasoning </vt:lpstr>
      <vt:lpstr>Abstract Reasoning </vt:lpstr>
      <vt:lpstr>Illness, incident or misadventure review requests</vt:lpstr>
      <vt:lpstr>ASET Performance Report</vt:lpstr>
      <vt:lpstr>Previous minimum entrance scores</vt:lpstr>
      <vt:lpstr>Preference changes</vt:lpstr>
      <vt:lpstr>Results checks</vt:lpstr>
      <vt:lpstr>Minimum 210 TSS for academic programs</vt:lpstr>
      <vt:lpstr>Distribution of scores above 210  Example Year 7 entry in 2023</vt:lpstr>
      <vt:lpstr>Offers</vt:lpstr>
      <vt:lpstr>Offers scenario Round 1</vt:lpstr>
      <vt:lpstr>PowerPoint Presentation</vt:lpstr>
      <vt:lpstr>Offers scenario Round 2</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JOHNSTONE Melanie [Digital Content]</cp:lastModifiedBy>
  <cp:revision>375</cp:revision>
  <dcterms:created xsi:type="dcterms:W3CDTF">2021-03-11T03:31:31Z</dcterms:created>
  <dcterms:modified xsi:type="dcterms:W3CDTF">2024-12-04T01:51:30Z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0x010100BD5CCCFAEA11834A8B17197973C0F118</vt:lpwstr>
  </property>
</Properties>
</file>